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82" r:id="rId2"/>
    <p:sldId id="285" r:id="rId3"/>
    <p:sldId id="286" r:id="rId4"/>
    <p:sldId id="287" r:id="rId5"/>
    <p:sldId id="288" r:id="rId6"/>
    <p:sldId id="291" r:id="rId7"/>
    <p:sldId id="295" r:id="rId8"/>
    <p:sldId id="293" r:id="rId9"/>
    <p:sldId id="363" r:id="rId10"/>
    <p:sldId id="369" r:id="rId11"/>
    <p:sldId id="362" r:id="rId12"/>
    <p:sldId id="360" r:id="rId13"/>
    <p:sldId id="361" r:id="rId14"/>
    <p:sldId id="364" r:id="rId15"/>
    <p:sldId id="267" r:id="rId16"/>
    <p:sldId id="306" r:id="rId17"/>
    <p:sldId id="307" r:id="rId18"/>
    <p:sldId id="308" r:id="rId19"/>
    <p:sldId id="311" r:id="rId20"/>
    <p:sldId id="324" r:id="rId21"/>
    <p:sldId id="335" r:id="rId22"/>
    <p:sldId id="336" r:id="rId23"/>
    <p:sldId id="371" r:id="rId24"/>
    <p:sldId id="338" r:id="rId25"/>
    <p:sldId id="373" r:id="rId26"/>
    <p:sldId id="374" r:id="rId27"/>
    <p:sldId id="375" r:id="rId28"/>
    <p:sldId id="376" r:id="rId29"/>
    <p:sldId id="377" r:id="rId30"/>
    <p:sldId id="378" r:id="rId31"/>
    <p:sldId id="379" r:id="rId32"/>
    <p:sldId id="380" r:id="rId33"/>
    <p:sldId id="381" r:id="rId34"/>
    <p:sldId id="382" r:id="rId35"/>
    <p:sldId id="383" r:id="rId36"/>
    <p:sldId id="384" r:id="rId37"/>
    <p:sldId id="385" r:id="rId38"/>
    <p:sldId id="386" r:id="rId39"/>
    <p:sldId id="387" r:id="rId40"/>
    <p:sldId id="388" r:id="rId41"/>
    <p:sldId id="343" r:id="rId42"/>
    <p:sldId id="344" r:id="rId43"/>
    <p:sldId id="345" r:id="rId44"/>
    <p:sldId id="346" r:id="rId45"/>
    <p:sldId id="365" r:id="rId46"/>
    <p:sldId id="348" r:id="rId47"/>
    <p:sldId id="349" r:id="rId48"/>
    <p:sldId id="354" r:id="rId49"/>
    <p:sldId id="389" r:id="rId50"/>
    <p:sldId id="359" r:id="rId51"/>
    <p:sldId id="302" r:id="rId52"/>
    <p:sldId id="301" r:id="rId53"/>
    <p:sldId id="300" r:id="rId54"/>
    <p:sldId id="372" r:id="rId55"/>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1AE03"/>
    <a:srgbClr val="00C802"/>
    <a:srgbClr val="00FF00"/>
    <a:srgbClr val="FF6666"/>
    <a:srgbClr val="0000B3"/>
    <a:srgbClr val="D6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autoAdjust="0"/>
    <p:restoredTop sz="93455" autoAdjust="0"/>
  </p:normalViewPr>
  <p:slideViewPr>
    <p:cSldViewPr snapToGrid="0" snapToObjects="1" showGuides="1">
      <p:cViewPr>
        <p:scale>
          <a:sx n="66" d="100"/>
          <a:sy n="66" d="100"/>
        </p:scale>
        <p:origin x="-1904" y="-664"/>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Excel10.xlsx"/></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Hoja_de_c_lculo_de_Microsoft_Excel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Hoja_de_c_lculo_de_Microsoft_Excel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Hoja_de_c_lculo_de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Hoja_de_c_lculo_de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dirty="0" smtClean="0"/>
              <a:t>Grado de conocimiento sobre factores de riesgo cardiovascular </a:t>
            </a:r>
            <a:endParaRPr lang="es-ES" dirty="0"/>
          </a:p>
        </c:rich>
      </c:tx>
      <c:layout/>
      <c:overlay val="0"/>
    </c:title>
    <c:autoTitleDeleted val="0"/>
    <c:plotArea>
      <c:layout>
        <c:manualLayout>
          <c:layoutTarget val="inner"/>
          <c:xMode val="edge"/>
          <c:yMode val="edge"/>
          <c:x val="0.176148622047244"/>
          <c:y val="0.291505160937438"/>
          <c:w val="0.483517716535433"/>
          <c:h val="0.67091481078763"/>
        </c:manualLayout>
      </c:layout>
      <c:pieChart>
        <c:varyColors val="1"/>
        <c:ser>
          <c:idx val="0"/>
          <c:order val="0"/>
          <c:tx>
            <c:strRef>
              <c:f>Hoja1!$B$1</c:f>
              <c:strCache>
                <c:ptCount val="1"/>
                <c:pt idx="0">
                  <c:v>Ventas</c:v>
                </c:pt>
              </c:strCache>
            </c:strRef>
          </c:tx>
          <c:dPt>
            <c:idx val="0"/>
            <c:bubble3D val="0"/>
            <c:spPr>
              <a:solidFill>
                <a:srgbClr val="01AE03">
                  <a:alpha val="72000"/>
                </a:srgbClr>
              </a:solidFill>
            </c:spPr>
          </c:dPt>
          <c:dPt>
            <c:idx val="1"/>
            <c:bubble3D val="0"/>
            <c:spPr>
              <a:solidFill>
                <a:srgbClr val="FF0000">
                  <a:alpha val="59000"/>
                </a:srgbClr>
              </a:solidFill>
            </c:spPr>
          </c:dPt>
          <c:dPt>
            <c:idx val="2"/>
            <c:bubble3D val="0"/>
            <c:spPr>
              <a:solidFill>
                <a:srgbClr val="FFFF00"/>
              </a:solidFill>
            </c:spPr>
          </c:dPt>
          <c:dLbls>
            <c:dLbl>
              <c:idx val="0"/>
              <c:layout>
                <c:manualLayout>
                  <c:x val="0.129187582020997"/>
                  <c:y val="-0.208572571222803"/>
                </c:manualLayout>
              </c:layout>
              <c:showLegendKey val="0"/>
              <c:showVal val="0"/>
              <c:showCatName val="1"/>
              <c:showSerName val="0"/>
              <c:showPercent val="1"/>
              <c:showBubbleSize val="0"/>
            </c:dLbl>
            <c:dLbl>
              <c:idx val="2"/>
              <c:layout>
                <c:manualLayout>
                  <c:x val="0.028241469816273"/>
                  <c:y val="0.0817307571931839"/>
                </c:manualLayout>
              </c:layout>
              <c:showLegendKey val="0"/>
              <c:showVal val="0"/>
              <c:showCatName val="1"/>
              <c:showSerName val="0"/>
              <c:showPercent val="1"/>
              <c:showBubbleSize val="0"/>
            </c:dLbl>
            <c:txPr>
              <a:bodyPr/>
              <a:lstStyle/>
              <a:p>
                <a:pPr>
                  <a:defRPr b="1" i="0"/>
                </a:pPr>
                <a:endParaRPr lang="es-ES"/>
              </a:p>
            </c:txPr>
            <c:showLegendKey val="0"/>
            <c:showVal val="0"/>
            <c:showCatName val="1"/>
            <c:showSerName val="0"/>
            <c:showPercent val="1"/>
            <c:showBubbleSize val="0"/>
            <c:showLeaderLines val="1"/>
          </c:dLbls>
          <c:cat>
            <c:strRef>
              <c:f>Hoja1!$A$2:$A$4</c:f>
              <c:strCache>
                <c:ptCount val="3"/>
                <c:pt idx="0">
                  <c:v>Sabe</c:v>
                </c:pt>
                <c:pt idx="1">
                  <c:v>No sabe</c:v>
                </c:pt>
                <c:pt idx="2">
                  <c:v>Nc</c:v>
                </c:pt>
              </c:strCache>
            </c:strRef>
          </c:cat>
          <c:val>
            <c:numRef>
              <c:f>Hoja1!$B$2:$B$4</c:f>
              <c:numCache>
                <c:formatCode>General</c:formatCode>
                <c:ptCount val="3"/>
                <c:pt idx="0">
                  <c:v>82.5</c:v>
                </c:pt>
                <c:pt idx="1">
                  <c:v>14.0</c:v>
                </c:pt>
                <c:pt idx="2">
                  <c:v>3.5</c:v>
                </c:pt>
              </c:numCache>
            </c:numRef>
          </c:val>
        </c:ser>
        <c:dLbls>
          <c:showLegendKey val="0"/>
          <c:showVal val="0"/>
          <c:showCatName val="0"/>
          <c:showSerName val="0"/>
          <c:showPercent val="0"/>
          <c:showBubbleSize val="0"/>
          <c:showLeaderLines val="1"/>
        </c:dLbls>
        <c:firstSliceAng val="95"/>
      </c:pieChart>
    </c:plotArea>
    <c:plotVisOnly val="1"/>
    <c:dispBlanksAs val="gap"/>
    <c:showDLblsOverMax val="0"/>
  </c:chart>
  <c:txPr>
    <a:bodyPr/>
    <a:lstStyle/>
    <a:p>
      <a:pPr>
        <a:defRPr sz="1800"/>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barChart>
        <c:barDir val="col"/>
        <c:grouping val="clustered"/>
        <c:varyColors val="0"/>
        <c:ser>
          <c:idx val="0"/>
          <c:order val="0"/>
          <c:tx>
            <c:strRef>
              <c:f>Hoja1!$B$1</c:f>
              <c:strCache>
                <c:ptCount val="1"/>
                <c:pt idx="0">
                  <c:v>TBQ</c:v>
                </c:pt>
              </c:strCache>
            </c:strRef>
          </c:tx>
          <c:invertIfNegative val="0"/>
          <c:dLbls>
            <c:dLbl>
              <c:idx val="5"/>
              <c:tx>
                <c:rich>
                  <a:bodyPr/>
                  <a:lstStyle/>
                  <a:p>
                    <a:r>
                      <a:rPr lang="es-ES" sz="1400" smtClean="0"/>
                      <a:t>?</a:t>
                    </a:r>
                    <a:endParaRPr lang="es-ES"/>
                  </a:p>
                </c:rich>
              </c:tx>
              <c:showLegendKey val="0"/>
              <c:showVal val="1"/>
              <c:showCatName val="0"/>
              <c:showSerName val="0"/>
              <c:showPercent val="0"/>
              <c:showBubbleSize val="0"/>
            </c:dLbl>
            <c:txPr>
              <a:bodyPr/>
              <a:lstStyle/>
              <a:p>
                <a:pPr>
                  <a:defRPr sz="1400"/>
                </a:pPr>
                <a:endParaRPr lang="es-ES"/>
              </a:p>
            </c:txPr>
            <c:showLegendKey val="0"/>
            <c:showVal val="1"/>
            <c:showCatName val="0"/>
            <c:showSerName val="0"/>
            <c:showPercent val="0"/>
            <c:showBubbleSize val="0"/>
            <c:showLeaderLines val="0"/>
          </c:dLbls>
          <c:cat>
            <c:numRef>
              <c:f>Hoja1!$A$2:$A$3</c:f>
              <c:numCache>
                <c:formatCode>General</c:formatCode>
                <c:ptCount val="2"/>
                <c:pt idx="0">
                  <c:v>2005.0</c:v>
                </c:pt>
                <c:pt idx="1">
                  <c:v>2009.0</c:v>
                </c:pt>
              </c:numCache>
            </c:numRef>
          </c:cat>
          <c:val>
            <c:numRef>
              <c:f>Hoja1!$B$2:$B$3</c:f>
              <c:numCache>
                <c:formatCode>General</c:formatCode>
                <c:ptCount val="2"/>
                <c:pt idx="0">
                  <c:v>13.9</c:v>
                </c:pt>
                <c:pt idx="1">
                  <c:v>17.1</c:v>
                </c:pt>
              </c:numCache>
            </c:numRef>
          </c:val>
        </c:ser>
        <c:dLbls>
          <c:showLegendKey val="0"/>
          <c:showVal val="0"/>
          <c:showCatName val="0"/>
          <c:showSerName val="0"/>
          <c:showPercent val="0"/>
          <c:showBubbleSize val="0"/>
        </c:dLbls>
        <c:gapWidth val="100"/>
        <c:axId val="-2077808552"/>
        <c:axId val="-2077805544"/>
      </c:barChart>
      <c:catAx>
        <c:axId val="-2077808552"/>
        <c:scaling>
          <c:orientation val="minMax"/>
        </c:scaling>
        <c:delete val="0"/>
        <c:axPos val="b"/>
        <c:numFmt formatCode="General" sourceLinked="1"/>
        <c:majorTickMark val="out"/>
        <c:minorTickMark val="none"/>
        <c:tickLblPos val="nextTo"/>
        <c:txPr>
          <a:bodyPr/>
          <a:lstStyle/>
          <a:p>
            <a:pPr>
              <a:defRPr sz="1400"/>
            </a:pPr>
            <a:endParaRPr lang="es-ES"/>
          </a:p>
        </c:txPr>
        <c:crossAx val="-2077805544"/>
        <c:crosses val="autoZero"/>
        <c:auto val="1"/>
        <c:lblAlgn val="ctr"/>
        <c:lblOffset val="100"/>
        <c:noMultiLvlLbl val="0"/>
      </c:catAx>
      <c:valAx>
        <c:axId val="-2077805544"/>
        <c:scaling>
          <c:orientation val="minMax"/>
          <c:max val="20.0"/>
          <c:min val="0.0"/>
        </c:scaling>
        <c:delete val="0"/>
        <c:axPos val="l"/>
        <c:numFmt formatCode="General" sourceLinked="1"/>
        <c:majorTickMark val="out"/>
        <c:minorTickMark val="none"/>
        <c:tickLblPos val="none"/>
        <c:txPr>
          <a:bodyPr/>
          <a:lstStyle/>
          <a:p>
            <a:pPr>
              <a:defRPr sz="1400"/>
            </a:pPr>
            <a:endParaRPr lang="es-ES"/>
          </a:p>
        </c:txPr>
        <c:crossAx val="-2077808552"/>
        <c:crosses val="autoZero"/>
        <c:crossBetween val="between"/>
        <c:majorUnit val="10.0"/>
        <c:minorUnit val="5.0"/>
      </c:valAx>
    </c:plotArea>
    <c:plotVisOnly val="1"/>
    <c:dispBlanksAs val="gap"/>
    <c:showDLblsOverMax val="0"/>
  </c:chart>
  <c:txPr>
    <a:bodyPr/>
    <a:lstStyle/>
    <a:p>
      <a:pPr>
        <a:defRPr sz="1800"/>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0"/>
    </mc:Choice>
    <mc:Fallback>
      <c:style val="30"/>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TBQ</c:v>
                </c:pt>
              </c:strCache>
            </c:strRef>
          </c:tx>
          <c:invertIfNegative val="0"/>
          <c:dLbls>
            <c:dLbl>
              <c:idx val="5"/>
              <c:tx>
                <c:rich>
                  <a:bodyPr/>
                  <a:lstStyle/>
                  <a:p>
                    <a:r>
                      <a:rPr lang="es-ES" sz="1400" smtClean="0"/>
                      <a:t>?</a:t>
                    </a:r>
                    <a:endParaRPr lang="es-ES"/>
                  </a:p>
                </c:rich>
              </c:tx>
              <c:showLegendKey val="0"/>
              <c:showVal val="1"/>
              <c:showCatName val="0"/>
              <c:showSerName val="0"/>
              <c:showPercent val="0"/>
              <c:showBubbleSize val="0"/>
            </c:dLbl>
            <c:txPr>
              <a:bodyPr/>
              <a:lstStyle/>
              <a:p>
                <a:pPr>
                  <a:defRPr sz="1400"/>
                </a:pPr>
                <a:endParaRPr lang="es-ES"/>
              </a:p>
            </c:txPr>
            <c:showLegendKey val="0"/>
            <c:showVal val="1"/>
            <c:showCatName val="0"/>
            <c:showSerName val="0"/>
            <c:showPercent val="0"/>
            <c:showBubbleSize val="0"/>
            <c:showLeaderLines val="0"/>
          </c:dLbls>
          <c:cat>
            <c:numRef>
              <c:f>Hoja1!$A$2:$A$3</c:f>
              <c:numCache>
                <c:formatCode>General</c:formatCode>
                <c:ptCount val="2"/>
                <c:pt idx="0">
                  <c:v>2005.0</c:v>
                </c:pt>
                <c:pt idx="1">
                  <c:v>2009.0</c:v>
                </c:pt>
              </c:numCache>
            </c:numRef>
          </c:cat>
          <c:val>
            <c:numRef>
              <c:f>Hoja1!$B$2:$B$3</c:f>
              <c:numCache>
                <c:formatCode>General</c:formatCode>
                <c:ptCount val="2"/>
                <c:pt idx="0">
                  <c:v>47.0</c:v>
                </c:pt>
                <c:pt idx="1">
                  <c:v>58.5</c:v>
                </c:pt>
              </c:numCache>
            </c:numRef>
          </c:val>
        </c:ser>
        <c:dLbls>
          <c:showLegendKey val="0"/>
          <c:showVal val="0"/>
          <c:showCatName val="0"/>
          <c:showSerName val="0"/>
          <c:showPercent val="0"/>
          <c:showBubbleSize val="0"/>
        </c:dLbls>
        <c:gapWidth val="100"/>
        <c:axId val="-2127347112"/>
        <c:axId val="-2127455160"/>
      </c:barChart>
      <c:catAx>
        <c:axId val="-2127347112"/>
        <c:scaling>
          <c:orientation val="minMax"/>
        </c:scaling>
        <c:delete val="0"/>
        <c:axPos val="b"/>
        <c:numFmt formatCode="General" sourceLinked="1"/>
        <c:majorTickMark val="out"/>
        <c:minorTickMark val="none"/>
        <c:tickLblPos val="nextTo"/>
        <c:txPr>
          <a:bodyPr/>
          <a:lstStyle/>
          <a:p>
            <a:pPr>
              <a:defRPr sz="1400"/>
            </a:pPr>
            <a:endParaRPr lang="es-ES"/>
          </a:p>
        </c:txPr>
        <c:crossAx val="-2127455160"/>
        <c:crosses val="autoZero"/>
        <c:auto val="1"/>
        <c:lblAlgn val="ctr"/>
        <c:lblOffset val="100"/>
        <c:noMultiLvlLbl val="0"/>
      </c:catAx>
      <c:valAx>
        <c:axId val="-2127455160"/>
        <c:scaling>
          <c:orientation val="minMax"/>
          <c:max val="80.0"/>
          <c:min val="0.0"/>
        </c:scaling>
        <c:delete val="0"/>
        <c:axPos val="l"/>
        <c:numFmt formatCode="General" sourceLinked="1"/>
        <c:majorTickMark val="out"/>
        <c:minorTickMark val="none"/>
        <c:tickLblPos val="none"/>
        <c:txPr>
          <a:bodyPr/>
          <a:lstStyle/>
          <a:p>
            <a:pPr>
              <a:defRPr sz="1400"/>
            </a:pPr>
            <a:endParaRPr lang="es-ES"/>
          </a:p>
        </c:txPr>
        <c:crossAx val="-2127347112"/>
        <c:crosses val="autoZero"/>
        <c:crossBetween val="between"/>
        <c:majorUnit val="10.0"/>
        <c:minorUnit val="5.0"/>
      </c:valAx>
    </c:plotArea>
    <c:plotVisOnly val="1"/>
    <c:dispBlanksAs val="gap"/>
    <c:showDLblsOverMax val="0"/>
  </c:chart>
  <c:txPr>
    <a:bodyPr/>
    <a:lstStyle/>
    <a:p>
      <a:pPr>
        <a:defRPr sz="1800"/>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dirty="0" smtClean="0"/>
              <a:t>Grado de conocimiento sobre síntomas</a:t>
            </a:r>
            <a:endParaRPr lang="es-ES" dirty="0"/>
          </a:p>
        </c:rich>
      </c:tx>
      <c:layout>
        <c:manualLayout>
          <c:xMode val="edge"/>
          <c:yMode val="edge"/>
          <c:x val="0.131479166666667"/>
          <c:y val="0.0578154281152785"/>
        </c:manualLayout>
      </c:layout>
      <c:overlay val="0"/>
    </c:title>
    <c:autoTitleDeleted val="0"/>
    <c:plotArea>
      <c:layout>
        <c:manualLayout>
          <c:layoutTarget val="inner"/>
          <c:xMode val="edge"/>
          <c:yMode val="edge"/>
          <c:x val="0.176148622047244"/>
          <c:y val="0.291505160937438"/>
          <c:w val="0.483517716535433"/>
          <c:h val="0.67091481078763"/>
        </c:manualLayout>
      </c:layout>
      <c:pieChart>
        <c:varyColors val="1"/>
        <c:ser>
          <c:idx val="0"/>
          <c:order val="0"/>
          <c:tx>
            <c:strRef>
              <c:f>Hoja1!$B$1</c:f>
              <c:strCache>
                <c:ptCount val="1"/>
                <c:pt idx="0">
                  <c:v>Ventas</c:v>
                </c:pt>
              </c:strCache>
            </c:strRef>
          </c:tx>
          <c:dPt>
            <c:idx val="0"/>
            <c:bubble3D val="0"/>
            <c:spPr>
              <a:solidFill>
                <a:srgbClr val="01AE03">
                  <a:alpha val="72000"/>
                </a:srgbClr>
              </a:solidFill>
            </c:spPr>
          </c:dPt>
          <c:dPt>
            <c:idx val="1"/>
            <c:bubble3D val="0"/>
            <c:spPr>
              <a:solidFill>
                <a:srgbClr val="FF0000">
                  <a:alpha val="59000"/>
                </a:srgbClr>
              </a:solidFill>
            </c:spPr>
          </c:dPt>
          <c:dPt>
            <c:idx val="2"/>
            <c:bubble3D val="0"/>
            <c:spPr>
              <a:solidFill>
                <a:srgbClr val="FFFF00"/>
              </a:solidFill>
            </c:spPr>
          </c:dPt>
          <c:dLbls>
            <c:dLbl>
              <c:idx val="0"/>
              <c:layout>
                <c:manualLayout>
                  <c:x val="0.225020833333333"/>
                  <c:y val="-0.208572571222803"/>
                </c:manualLayout>
              </c:layout>
              <c:showLegendKey val="0"/>
              <c:showVal val="0"/>
              <c:showCatName val="1"/>
              <c:showSerName val="0"/>
              <c:showPercent val="1"/>
              <c:showBubbleSize val="0"/>
            </c:dLbl>
            <c:dLbl>
              <c:idx val="2"/>
              <c:layout>
                <c:manualLayout>
                  <c:x val="0.028241469816273"/>
                  <c:y val="0.0817307571931839"/>
                </c:manualLayout>
              </c:layout>
              <c:showLegendKey val="0"/>
              <c:showVal val="0"/>
              <c:showCatName val="1"/>
              <c:showSerName val="0"/>
              <c:showPercent val="1"/>
              <c:showBubbleSize val="0"/>
            </c:dLbl>
            <c:txPr>
              <a:bodyPr/>
              <a:lstStyle/>
              <a:p>
                <a:pPr>
                  <a:defRPr b="1" i="0"/>
                </a:pPr>
                <a:endParaRPr lang="es-ES"/>
              </a:p>
            </c:txPr>
            <c:showLegendKey val="0"/>
            <c:showVal val="0"/>
            <c:showCatName val="1"/>
            <c:showSerName val="0"/>
            <c:showPercent val="1"/>
            <c:showBubbleSize val="0"/>
            <c:showLeaderLines val="1"/>
          </c:dLbls>
          <c:cat>
            <c:strRef>
              <c:f>Hoja1!$A$2:$A$4</c:f>
              <c:strCache>
                <c:ptCount val="3"/>
                <c:pt idx="0">
                  <c:v>Sabe</c:v>
                </c:pt>
                <c:pt idx="1">
                  <c:v>No sabe</c:v>
                </c:pt>
                <c:pt idx="2">
                  <c:v>Nc</c:v>
                </c:pt>
              </c:strCache>
            </c:strRef>
          </c:cat>
          <c:val>
            <c:numRef>
              <c:f>Hoja1!$B$2:$B$4</c:f>
              <c:numCache>
                <c:formatCode>General</c:formatCode>
                <c:ptCount val="3"/>
                <c:pt idx="0">
                  <c:v>92.0</c:v>
                </c:pt>
                <c:pt idx="1">
                  <c:v>4.0</c:v>
                </c:pt>
                <c:pt idx="2">
                  <c:v>4.0</c:v>
                </c:pt>
              </c:numCache>
            </c:numRef>
          </c:val>
        </c:ser>
        <c:dLbls>
          <c:showLegendKey val="0"/>
          <c:showVal val="0"/>
          <c:showCatName val="0"/>
          <c:showSerName val="0"/>
          <c:showPercent val="0"/>
          <c:showBubbleSize val="0"/>
          <c:showLeaderLines val="1"/>
        </c:dLbls>
        <c:firstSliceAng val="95"/>
      </c:pieChart>
    </c:plotArea>
    <c:plotVisOnly val="1"/>
    <c:dispBlanksAs val="gap"/>
    <c:showDLblsOverMax val="0"/>
  </c:chart>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dirty="0" smtClean="0"/>
              <a:t>Grado de conocimiento sobre prevención</a:t>
            </a:r>
            <a:endParaRPr lang="es-ES" dirty="0"/>
          </a:p>
        </c:rich>
      </c:tx>
      <c:layout>
        <c:manualLayout>
          <c:xMode val="edge"/>
          <c:yMode val="edge"/>
          <c:x val="0.107614009186352"/>
          <c:y val="0.0491431138979867"/>
        </c:manualLayout>
      </c:layout>
      <c:overlay val="0"/>
    </c:title>
    <c:autoTitleDeleted val="0"/>
    <c:plotArea>
      <c:layout>
        <c:manualLayout>
          <c:layoutTarget val="inner"/>
          <c:xMode val="edge"/>
          <c:yMode val="edge"/>
          <c:x val="0.176148622047244"/>
          <c:y val="0.291505160937438"/>
          <c:w val="0.483517716535433"/>
          <c:h val="0.67091481078763"/>
        </c:manualLayout>
      </c:layout>
      <c:pieChart>
        <c:varyColors val="1"/>
        <c:ser>
          <c:idx val="0"/>
          <c:order val="0"/>
          <c:tx>
            <c:strRef>
              <c:f>Hoja1!$B$1</c:f>
              <c:strCache>
                <c:ptCount val="1"/>
                <c:pt idx="0">
                  <c:v>Ventas</c:v>
                </c:pt>
              </c:strCache>
            </c:strRef>
          </c:tx>
          <c:dPt>
            <c:idx val="0"/>
            <c:bubble3D val="0"/>
            <c:spPr>
              <a:solidFill>
                <a:srgbClr val="01AE03">
                  <a:alpha val="72000"/>
                </a:srgbClr>
              </a:solidFill>
            </c:spPr>
          </c:dPt>
          <c:dPt>
            <c:idx val="1"/>
            <c:bubble3D val="0"/>
            <c:spPr>
              <a:solidFill>
                <a:srgbClr val="FF0000">
                  <a:alpha val="59000"/>
                </a:srgbClr>
              </a:solidFill>
            </c:spPr>
          </c:dPt>
          <c:dPt>
            <c:idx val="2"/>
            <c:bubble3D val="0"/>
            <c:spPr>
              <a:solidFill>
                <a:srgbClr val="FFFF00"/>
              </a:solidFill>
            </c:spPr>
          </c:dPt>
          <c:dLbls>
            <c:dLbl>
              <c:idx val="0"/>
              <c:layout>
                <c:manualLayout>
                  <c:x val="0.225020833333333"/>
                  <c:y val="-0.208572571222803"/>
                </c:manualLayout>
              </c:layout>
              <c:showLegendKey val="0"/>
              <c:showVal val="0"/>
              <c:showCatName val="1"/>
              <c:showSerName val="0"/>
              <c:showPercent val="1"/>
              <c:showBubbleSize val="0"/>
            </c:dLbl>
            <c:dLbl>
              <c:idx val="2"/>
              <c:layout>
                <c:manualLayout>
                  <c:x val="0.028241469816273"/>
                  <c:y val="0.0817307571931839"/>
                </c:manualLayout>
              </c:layout>
              <c:showLegendKey val="0"/>
              <c:showVal val="0"/>
              <c:showCatName val="1"/>
              <c:showSerName val="0"/>
              <c:showPercent val="1"/>
              <c:showBubbleSize val="0"/>
            </c:dLbl>
            <c:txPr>
              <a:bodyPr/>
              <a:lstStyle/>
              <a:p>
                <a:pPr>
                  <a:defRPr b="1" i="0"/>
                </a:pPr>
                <a:endParaRPr lang="es-ES"/>
              </a:p>
            </c:txPr>
            <c:showLegendKey val="0"/>
            <c:showVal val="0"/>
            <c:showCatName val="1"/>
            <c:showSerName val="0"/>
            <c:showPercent val="1"/>
            <c:showBubbleSize val="0"/>
            <c:showLeaderLines val="1"/>
          </c:dLbls>
          <c:cat>
            <c:strRef>
              <c:f>Hoja1!$A$2:$A$4</c:f>
              <c:strCache>
                <c:ptCount val="3"/>
                <c:pt idx="0">
                  <c:v>Sabe</c:v>
                </c:pt>
                <c:pt idx="1">
                  <c:v>No sabe</c:v>
                </c:pt>
                <c:pt idx="2">
                  <c:v>Nc</c:v>
                </c:pt>
              </c:strCache>
            </c:strRef>
          </c:cat>
          <c:val>
            <c:numRef>
              <c:f>Hoja1!$B$2:$B$4</c:f>
              <c:numCache>
                <c:formatCode>General</c:formatCode>
                <c:ptCount val="3"/>
                <c:pt idx="0">
                  <c:v>72.0</c:v>
                </c:pt>
                <c:pt idx="1">
                  <c:v>24.0</c:v>
                </c:pt>
                <c:pt idx="2">
                  <c:v>4.0</c:v>
                </c:pt>
              </c:numCache>
            </c:numRef>
          </c:val>
        </c:ser>
        <c:dLbls>
          <c:showLegendKey val="0"/>
          <c:showVal val="0"/>
          <c:showCatName val="0"/>
          <c:showSerName val="0"/>
          <c:showPercent val="0"/>
          <c:showBubbleSize val="0"/>
          <c:showLeaderLines val="1"/>
        </c:dLbls>
        <c:firstSliceAng val="95"/>
      </c:pieChart>
    </c:plotArea>
    <c:plotVisOnly val="1"/>
    <c:dispBlanksAs val="gap"/>
    <c:showDLblsOverMax val="0"/>
  </c:chart>
  <c:txPr>
    <a:bodyPr/>
    <a:lstStyle/>
    <a:p>
      <a:pPr>
        <a:defRPr sz="1800"/>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Serie 1</c:v>
                </c:pt>
              </c:strCache>
            </c:strRef>
          </c:tx>
          <c:spPr>
            <a:gradFill flip="none" rotWithShape="1">
              <a:gsLst>
                <a:gs pos="0">
                  <a:schemeClr val="bg1">
                    <a:lumMod val="65000"/>
                  </a:schemeClr>
                </a:gs>
                <a:gs pos="100000">
                  <a:srgbClr val="FFFFFF"/>
                </a:gs>
              </a:gsLst>
              <a:path path="rect">
                <a:fillToRect l="100000" t="100000"/>
              </a:path>
              <a:tileRect r="-100000" b="-100000"/>
            </a:gradFill>
          </c:spPr>
          <c:invertIfNegative val="0"/>
          <c:dPt>
            <c:idx val="0"/>
            <c:invertIfNegative val="0"/>
            <c:bubble3D val="0"/>
            <c:spPr>
              <a:solidFill>
                <a:srgbClr val="FF0000"/>
              </a:solidFill>
            </c:spPr>
          </c:dPt>
          <c:dPt>
            <c:idx val="1"/>
            <c:invertIfNegative val="0"/>
            <c:bubble3D val="0"/>
            <c:spPr>
              <a:gradFill flip="none" rotWithShape="1">
                <a:gsLst>
                  <a:gs pos="0">
                    <a:srgbClr val="FFFF00"/>
                  </a:gs>
                  <a:gs pos="100000">
                    <a:srgbClr val="FFFFFF"/>
                  </a:gs>
                  <a:gs pos="50000">
                    <a:srgbClr val="FFFF00"/>
                  </a:gs>
                  <a:gs pos="75000">
                    <a:srgbClr val="FFFF00"/>
                  </a:gs>
                </a:gsLst>
                <a:path path="circle">
                  <a:fillToRect r="100000" b="100000"/>
                </a:path>
                <a:tileRect l="-100000" t="-100000"/>
              </a:gradFill>
              <a:effectLst>
                <a:outerShdw blurRad="40000" dist="23000" dir="300000" rotWithShape="0">
                  <a:srgbClr val="000000">
                    <a:alpha val="35000"/>
                  </a:srgbClr>
                </a:outerShdw>
              </a:effectLst>
              <a:scene3d>
                <a:camera prst="orthographicFront"/>
                <a:lightRig rig="threePt" dir="t"/>
              </a:scene3d>
              <a:sp3d>
                <a:bevelT w="0" h="0"/>
                <a:bevelB w="0" h="0"/>
              </a:sp3d>
            </c:spPr>
          </c:dPt>
          <c:dLbls>
            <c:dLbl>
              <c:idx val="0"/>
              <c:layout/>
              <c:tx>
                <c:rich>
                  <a:bodyPr/>
                  <a:lstStyle/>
                  <a:p>
                    <a:r>
                      <a:rPr lang="es-ES" smtClean="0"/>
                      <a:t>18,3%</a:t>
                    </a:r>
                    <a:endParaRPr lang="es-ES"/>
                  </a:p>
                </c:rich>
              </c:tx>
              <c:showLegendKey val="0"/>
              <c:showVal val="1"/>
              <c:showCatName val="0"/>
              <c:showSerName val="0"/>
              <c:showPercent val="0"/>
              <c:showBubbleSize val="0"/>
            </c:dLbl>
            <c:dLbl>
              <c:idx val="1"/>
              <c:layout/>
              <c:tx>
                <c:rich>
                  <a:bodyPr/>
                  <a:lstStyle/>
                  <a:p>
                    <a:r>
                      <a:rPr lang="es-ES" smtClean="0"/>
                      <a:t>55,6%</a:t>
                    </a:r>
                    <a:endParaRPr lang="es-E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Hoja1!$A$2:$A$3</c:f>
              <c:strCache>
                <c:ptCount val="2"/>
                <c:pt idx="0">
                  <c:v>Enfermedad cardiovascular</c:v>
                </c:pt>
                <c:pt idx="1">
                  <c:v>Cáncer</c:v>
                </c:pt>
              </c:strCache>
            </c:strRef>
          </c:cat>
          <c:val>
            <c:numRef>
              <c:f>Hoja1!$B$2:$B$3</c:f>
              <c:numCache>
                <c:formatCode>General</c:formatCode>
                <c:ptCount val="2"/>
                <c:pt idx="0">
                  <c:v>18.3</c:v>
                </c:pt>
                <c:pt idx="1">
                  <c:v>55.6</c:v>
                </c:pt>
              </c:numCache>
            </c:numRef>
          </c:val>
        </c:ser>
        <c:dLbls>
          <c:showLegendKey val="0"/>
          <c:showVal val="0"/>
          <c:showCatName val="0"/>
          <c:showSerName val="0"/>
          <c:showPercent val="0"/>
          <c:showBubbleSize val="0"/>
        </c:dLbls>
        <c:gapWidth val="55"/>
        <c:axId val="-2127404040"/>
        <c:axId val="-2126569800"/>
      </c:barChart>
      <c:catAx>
        <c:axId val="-2127404040"/>
        <c:scaling>
          <c:orientation val="minMax"/>
        </c:scaling>
        <c:delete val="0"/>
        <c:axPos val="b"/>
        <c:majorTickMark val="out"/>
        <c:minorTickMark val="none"/>
        <c:tickLblPos val="nextTo"/>
        <c:crossAx val="-2126569800"/>
        <c:crosses val="autoZero"/>
        <c:auto val="1"/>
        <c:lblAlgn val="ctr"/>
        <c:lblOffset val="100"/>
        <c:noMultiLvlLbl val="0"/>
      </c:catAx>
      <c:valAx>
        <c:axId val="-2126569800"/>
        <c:scaling>
          <c:orientation val="minMax"/>
          <c:max val="60.0"/>
        </c:scaling>
        <c:delete val="0"/>
        <c:axPos val="l"/>
        <c:numFmt formatCode="General" sourceLinked="1"/>
        <c:majorTickMark val="out"/>
        <c:minorTickMark val="none"/>
        <c:tickLblPos val="none"/>
        <c:crossAx val="-2127404040"/>
        <c:crosses val="autoZero"/>
        <c:crossBetween val="between"/>
      </c:valAx>
    </c:plotArea>
    <c:plotVisOnly val="1"/>
    <c:dispBlanksAs val="gap"/>
    <c:showDLblsOverMax val="0"/>
  </c:chart>
  <c:txPr>
    <a:bodyPr/>
    <a:lstStyle/>
    <a:p>
      <a:pPr>
        <a:defRPr sz="1800"/>
      </a:pPr>
      <a:endParaRPr lang="es-E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92544655048641"/>
          <c:y val="0.045625"/>
          <c:w val="0.826118381777213"/>
          <c:h val="0.829302165354331"/>
        </c:manualLayout>
      </c:layout>
      <c:lineChart>
        <c:grouping val="standard"/>
        <c:varyColors val="0"/>
        <c:ser>
          <c:idx val="0"/>
          <c:order val="0"/>
          <c:tx>
            <c:strRef>
              <c:f>Hoja1!$B$1</c:f>
              <c:strCache>
                <c:ptCount val="1"/>
                <c:pt idx="0">
                  <c:v>Mujeres</c:v>
                </c:pt>
              </c:strCache>
            </c:strRef>
          </c:tx>
          <c:spPr>
            <a:ln>
              <a:solidFill>
                <a:srgbClr val="D60202"/>
              </a:solidFill>
            </a:ln>
          </c:spPr>
          <c:marker>
            <c:symbol val="square"/>
            <c:size val="9"/>
            <c:spPr>
              <a:gradFill flip="none" rotWithShape="1">
                <a:gsLst>
                  <a:gs pos="5000">
                    <a:srgbClr val="FFFFFF"/>
                  </a:gs>
                  <a:gs pos="99000">
                    <a:schemeClr val="accent2"/>
                  </a:gs>
                  <a:gs pos="33000">
                    <a:srgbClr val="FF0000"/>
                  </a:gs>
                </a:gsLst>
                <a:path path="circle">
                  <a:fillToRect l="100000" t="100000"/>
                </a:path>
                <a:tileRect r="-100000" b="-100000"/>
              </a:gradFill>
              <a:ln>
                <a:solidFill>
                  <a:schemeClr val="accent2"/>
                </a:solidFill>
              </a:ln>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showLegendKey val="0"/>
            <c:showVal val="1"/>
            <c:showCatName val="0"/>
            <c:showSerName val="0"/>
            <c:showPercent val="0"/>
            <c:showBubbleSize val="0"/>
            <c:showLeaderLines val="0"/>
          </c:dLbls>
          <c:cat>
            <c:numRef>
              <c:f>Hoja1!$A$2:$A$14</c:f>
              <c:numCache>
                <c:formatCode>General</c:formatCode>
                <c:ptCount val="13"/>
                <c:pt idx="0">
                  <c:v>2001.0</c:v>
                </c:pt>
                <c:pt idx="1">
                  <c:v>2002.0</c:v>
                </c:pt>
                <c:pt idx="2">
                  <c:v>2003.0</c:v>
                </c:pt>
                <c:pt idx="3">
                  <c:v>2004.0</c:v>
                </c:pt>
                <c:pt idx="4">
                  <c:v>2005.0</c:v>
                </c:pt>
                <c:pt idx="5">
                  <c:v>2006.0</c:v>
                </c:pt>
                <c:pt idx="6">
                  <c:v>2007.0</c:v>
                </c:pt>
                <c:pt idx="7">
                  <c:v>2008.0</c:v>
                </c:pt>
                <c:pt idx="8">
                  <c:v>2009.0</c:v>
                </c:pt>
                <c:pt idx="9">
                  <c:v>2010.0</c:v>
                </c:pt>
                <c:pt idx="10">
                  <c:v>2011.0</c:v>
                </c:pt>
                <c:pt idx="11">
                  <c:v>2012.0</c:v>
                </c:pt>
                <c:pt idx="12">
                  <c:v>2013.0</c:v>
                </c:pt>
              </c:numCache>
            </c:numRef>
          </c:cat>
          <c:val>
            <c:numRef>
              <c:f>Hoja1!$B$2:$B$14</c:f>
              <c:numCache>
                <c:formatCode>General</c:formatCode>
                <c:ptCount val="13"/>
                <c:pt idx="0">
                  <c:v>45737.0</c:v>
                </c:pt>
                <c:pt idx="1">
                  <c:v>45619.0</c:v>
                </c:pt>
                <c:pt idx="2">
                  <c:v>46336.0</c:v>
                </c:pt>
                <c:pt idx="3">
                  <c:v>44670.0</c:v>
                </c:pt>
                <c:pt idx="4">
                  <c:v>44354.0</c:v>
                </c:pt>
                <c:pt idx="5">
                  <c:v>44582.0</c:v>
                </c:pt>
                <c:pt idx="6">
                  <c:v>47879.0</c:v>
                </c:pt>
                <c:pt idx="7">
                  <c:v>45509.0</c:v>
                </c:pt>
                <c:pt idx="8">
                  <c:v>45023.0</c:v>
                </c:pt>
                <c:pt idx="9">
                  <c:v>49479.0</c:v>
                </c:pt>
                <c:pt idx="10">
                  <c:v>49182.0</c:v>
                </c:pt>
                <c:pt idx="11">
                  <c:v>48129.0</c:v>
                </c:pt>
                <c:pt idx="12">
                  <c:v>47387.0</c:v>
                </c:pt>
              </c:numCache>
            </c:numRef>
          </c:val>
          <c:smooth val="0"/>
        </c:ser>
        <c:ser>
          <c:idx val="1"/>
          <c:order val="1"/>
          <c:tx>
            <c:strRef>
              <c:f>Hoja1!$C$1</c:f>
              <c:strCache>
                <c:ptCount val="1"/>
                <c:pt idx="0">
                  <c:v>Hombres</c:v>
                </c:pt>
              </c:strCache>
            </c:strRef>
          </c:tx>
          <c:spPr>
            <a:ln>
              <a:solidFill>
                <a:schemeClr val="tx2"/>
              </a:solidFill>
            </a:ln>
          </c:spPr>
          <c:marker>
            <c:spPr>
              <a:gradFill flip="none" rotWithShape="1">
                <a:gsLst>
                  <a:gs pos="0">
                    <a:schemeClr val="tx2"/>
                  </a:gs>
                  <a:gs pos="100000">
                    <a:srgbClr val="FFFFFF"/>
                  </a:gs>
                  <a:gs pos="50000">
                    <a:schemeClr val="tx2"/>
                  </a:gs>
                  <a:gs pos="75000">
                    <a:schemeClr val="tx2"/>
                  </a:gs>
                </a:gsLst>
                <a:path path="circle">
                  <a:fillToRect l="100000" t="100000"/>
                </a:path>
                <a:tileRect r="-100000" b="-100000"/>
              </a:gradFill>
              <a:ln>
                <a:solidFill>
                  <a:schemeClr val="tx2"/>
                </a:solidFill>
              </a:ln>
            </c:spPr>
          </c:marker>
          <c:dLbls>
            <c:dLbl>
              <c:idx val="12"/>
              <c:layout/>
              <c:showLegendKey val="0"/>
              <c:showVal val="1"/>
              <c:showCatName val="0"/>
              <c:showSerName val="0"/>
              <c:showPercent val="0"/>
              <c:showBubbleSize val="0"/>
            </c:dLbl>
            <c:showLegendKey val="0"/>
            <c:showVal val="0"/>
            <c:showCatName val="0"/>
            <c:showSerName val="0"/>
            <c:showPercent val="0"/>
            <c:showBubbleSize val="0"/>
          </c:dLbls>
          <c:cat>
            <c:numRef>
              <c:f>Hoja1!$A$2:$A$14</c:f>
              <c:numCache>
                <c:formatCode>General</c:formatCode>
                <c:ptCount val="13"/>
                <c:pt idx="0">
                  <c:v>2001.0</c:v>
                </c:pt>
                <c:pt idx="1">
                  <c:v>2002.0</c:v>
                </c:pt>
                <c:pt idx="2">
                  <c:v>2003.0</c:v>
                </c:pt>
                <c:pt idx="3">
                  <c:v>2004.0</c:v>
                </c:pt>
                <c:pt idx="4">
                  <c:v>2005.0</c:v>
                </c:pt>
                <c:pt idx="5">
                  <c:v>2006.0</c:v>
                </c:pt>
                <c:pt idx="6">
                  <c:v>2007.0</c:v>
                </c:pt>
                <c:pt idx="7">
                  <c:v>2008.0</c:v>
                </c:pt>
                <c:pt idx="8">
                  <c:v>2009.0</c:v>
                </c:pt>
                <c:pt idx="9">
                  <c:v>2010.0</c:v>
                </c:pt>
                <c:pt idx="10">
                  <c:v>2011.0</c:v>
                </c:pt>
                <c:pt idx="11">
                  <c:v>2012.0</c:v>
                </c:pt>
                <c:pt idx="12">
                  <c:v>2013.0</c:v>
                </c:pt>
              </c:numCache>
            </c:numRef>
          </c:cat>
          <c:val>
            <c:numRef>
              <c:f>Hoja1!$C$2:$C$14</c:f>
              <c:numCache>
                <c:formatCode>General</c:formatCode>
                <c:ptCount val="13"/>
                <c:pt idx="0">
                  <c:v>48181.0</c:v>
                </c:pt>
                <c:pt idx="1">
                  <c:v>49190.0</c:v>
                </c:pt>
                <c:pt idx="2">
                  <c:v>48703.0</c:v>
                </c:pt>
                <c:pt idx="3">
                  <c:v>46267.0</c:v>
                </c:pt>
                <c:pt idx="4">
                  <c:v>45229.0</c:v>
                </c:pt>
                <c:pt idx="5">
                  <c:v>45021.0</c:v>
                </c:pt>
                <c:pt idx="6">
                  <c:v>47496.0</c:v>
                </c:pt>
                <c:pt idx="7">
                  <c:v>44799.0</c:v>
                </c:pt>
                <c:pt idx="8">
                  <c:v>44763.0</c:v>
                </c:pt>
                <c:pt idx="9">
                  <c:v>47542.0</c:v>
                </c:pt>
                <c:pt idx="10">
                  <c:v>47147.0</c:v>
                </c:pt>
                <c:pt idx="11">
                  <c:v>47491.0</c:v>
                </c:pt>
                <c:pt idx="12">
                  <c:v>46612.0</c:v>
                </c:pt>
              </c:numCache>
            </c:numRef>
          </c:val>
          <c:smooth val="0"/>
        </c:ser>
        <c:dLbls>
          <c:showLegendKey val="0"/>
          <c:showVal val="0"/>
          <c:showCatName val="0"/>
          <c:showSerName val="0"/>
          <c:showPercent val="0"/>
          <c:showBubbleSize val="0"/>
        </c:dLbls>
        <c:marker val="1"/>
        <c:smooth val="0"/>
        <c:axId val="-2077455848"/>
        <c:axId val="-2077452840"/>
      </c:lineChart>
      <c:catAx>
        <c:axId val="-2077455848"/>
        <c:scaling>
          <c:orientation val="minMax"/>
        </c:scaling>
        <c:delete val="0"/>
        <c:axPos val="b"/>
        <c:numFmt formatCode="General" sourceLinked="1"/>
        <c:majorTickMark val="out"/>
        <c:minorTickMark val="none"/>
        <c:tickLblPos val="nextTo"/>
        <c:txPr>
          <a:bodyPr/>
          <a:lstStyle/>
          <a:p>
            <a:pPr>
              <a:defRPr sz="1600"/>
            </a:pPr>
            <a:endParaRPr lang="es-ES"/>
          </a:p>
        </c:txPr>
        <c:crossAx val="-2077452840"/>
        <c:crosses val="autoZero"/>
        <c:auto val="1"/>
        <c:lblAlgn val="ctr"/>
        <c:lblOffset val="100"/>
        <c:noMultiLvlLbl val="0"/>
      </c:catAx>
      <c:valAx>
        <c:axId val="-2077452840"/>
        <c:scaling>
          <c:orientation val="minMax"/>
          <c:min val="43000.0"/>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1600"/>
            </a:pPr>
            <a:endParaRPr lang="es-ES"/>
          </a:p>
        </c:txPr>
        <c:crossAx val="-2077455848"/>
        <c:crosses val="autoZero"/>
        <c:crossBetween val="between"/>
      </c:valAx>
    </c:plotArea>
    <c:legend>
      <c:legendPos val="r"/>
      <c:layout>
        <c:manualLayout>
          <c:xMode val="edge"/>
          <c:yMode val="edge"/>
          <c:x val="0.406631754498794"/>
          <c:y val="0.0726707677165354"/>
          <c:w val="0.168975900942733"/>
          <c:h val="0.211136112890299"/>
        </c:manualLayout>
      </c:layout>
      <c:overlay val="0"/>
    </c:legend>
    <c:plotVisOnly val="1"/>
    <c:dispBlanksAs val="gap"/>
    <c:showDLblsOverMax val="0"/>
  </c:chart>
  <c:txPr>
    <a:bodyPr/>
    <a:lstStyle/>
    <a:p>
      <a:pPr>
        <a:defRPr sz="1800"/>
      </a:pPr>
      <a:endParaRPr lang="es-E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Hoja1!$B$1</c:f>
              <c:strCache>
                <c:ptCount val="1"/>
                <c:pt idx="0">
                  <c:v>Serie 1</c:v>
                </c:pt>
              </c:strCache>
            </c:strRef>
          </c:tx>
          <c:spPr>
            <a:gradFill flip="none" rotWithShape="1">
              <a:gsLst>
                <a:gs pos="0">
                  <a:schemeClr val="bg1">
                    <a:lumMod val="65000"/>
                  </a:schemeClr>
                </a:gs>
                <a:gs pos="100000">
                  <a:srgbClr val="FFFFFF"/>
                </a:gs>
              </a:gsLst>
              <a:path path="rect">
                <a:fillToRect l="100000" t="100000"/>
              </a:path>
              <a:tileRect r="-100000" b="-100000"/>
            </a:gradFill>
          </c:spPr>
          <c:invertIfNegative val="0"/>
          <c:dPt>
            <c:idx val="0"/>
            <c:invertIfNegative val="0"/>
            <c:bubble3D val="0"/>
            <c:spPr>
              <a:solidFill>
                <a:srgbClr val="FF0000"/>
              </a:solidFill>
            </c:spPr>
          </c:dPt>
          <c:dPt>
            <c:idx val="1"/>
            <c:invertIfNegative val="0"/>
            <c:bubble3D val="0"/>
            <c:spPr>
              <a:gradFill flip="none" rotWithShape="1">
                <a:gsLst>
                  <a:gs pos="0">
                    <a:srgbClr val="FFFF00"/>
                  </a:gs>
                  <a:gs pos="100000">
                    <a:srgbClr val="FFFFFF"/>
                  </a:gs>
                  <a:gs pos="50000">
                    <a:srgbClr val="FFFF00"/>
                  </a:gs>
                  <a:gs pos="75000">
                    <a:srgbClr val="FFFF00"/>
                  </a:gs>
                </a:gsLst>
                <a:path path="circle">
                  <a:fillToRect r="100000" b="100000"/>
                </a:path>
                <a:tileRect l="-100000" t="-100000"/>
              </a:gradFill>
              <a:effectLst>
                <a:outerShdw blurRad="40000" dist="23000" dir="300000" rotWithShape="0">
                  <a:srgbClr val="000000">
                    <a:alpha val="35000"/>
                  </a:srgbClr>
                </a:outerShdw>
              </a:effectLst>
              <a:scene3d>
                <a:camera prst="orthographicFront"/>
                <a:lightRig rig="threePt" dir="t"/>
              </a:scene3d>
              <a:sp3d>
                <a:bevelT w="0" h="0"/>
                <a:bevelB w="0" h="0"/>
              </a:sp3d>
            </c:spPr>
          </c:dPt>
          <c:dLbls>
            <c:dLbl>
              <c:idx val="0"/>
              <c:layout/>
              <c:tx>
                <c:rich>
                  <a:bodyPr/>
                  <a:lstStyle/>
                  <a:p>
                    <a:r>
                      <a:rPr lang="es-ES" smtClean="0"/>
                      <a:t>32,2%</a:t>
                    </a:r>
                    <a:endParaRPr lang="es-ES"/>
                  </a:p>
                </c:rich>
              </c:tx>
              <c:showLegendKey val="0"/>
              <c:showVal val="1"/>
              <c:showCatName val="0"/>
              <c:showSerName val="0"/>
              <c:showPercent val="0"/>
              <c:showBubbleSize val="0"/>
            </c:dLbl>
            <c:dLbl>
              <c:idx val="1"/>
              <c:layout/>
              <c:tx>
                <c:rich>
                  <a:bodyPr/>
                  <a:lstStyle/>
                  <a:p>
                    <a:r>
                      <a:rPr lang="es-ES" smtClean="0"/>
                      <a:t>17,8%</a:t>
                    </a:r>
                    <a:endParaRPr lang="es-E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Hoja1!$A$2:$A$3</c:f>
              <c:strCache>
                <c:ptCount val="2"/>
                <c:pt idx="0">
                  <c:v>Enfermedad cardiovascular</c:v>
                </c:pt>
                <c:pt idx="1">
                  <c:v>Cáncer</c:v>
                </c:pt>
              </c:strCache>
            </c:strRef>
          </c:cat>
          <c:val>
            <c:numRef>
              <c:f>Hoja1!$B$2:$B$3</c:f>
              <c:numCache>
                <c:formatCode>General</c:formatCode>
                <c:ptCount val="2"/>
                <c:pt idx="0">
                  <c:v>32.2</c:v>
                </c:pt>
                <c:pt idx="1">
                  <c:v>17.8</c:v>
                </c:pt>
              </c:numCache>
            </c:numRef>
          </c:val>
        </c:ser>
        <c:dLbls>
          <c:showLegendKey val="0"/>
          <c:showVal val="0"/>
          <c:showCatName val="0"/>
          <c:showSerName val="0"/>
          <c:showPercent val="0"/>
          <c:showBubbleSize val="0"/>
        </c:dLbls>
        <c:gapWidth val="55"/>
        <c:axId val="-2090145688"/>
        <c:axId val="-2090142744"/>
      </c:barChart>
      <c:catAx>
        <c:axId val="-2090145688"/>
        <c:scaling>
          <c:orientation val="minMax"/>
        </c:scaling>
        <c:delete val="0"/>
        <c:axPos val="b"/>
        <c:majorTickMark val="out"/>
        <c:minorTickMark val="none"/>
        <c:tickLblPos val="nextTo"/>
        <c:crossAx val="-2090142744"/>
        <c:crosses val="autoZero"/>
        <c:auto val="1"/>
        <c:lblAlgn val="ctr"/>
        <c:lblOffset val="100"/>
        <c:noMultiLvlLbl val="0"/>
      </c:catAx>
      <c:valAx>
        <c:axId val="-2090142744"/>
        <c:scaling>
          <c:orientation val="minMax"/>
          <c:max val="60.0"/>
        </c:scaling>
        <c:delete val="0"/>
        <c:axPos val="l"/>
        <c:numFmt formatCode="General" sourceLinked="1"/>
        <c:majorTickMark val="out"/>
        <c:minorTickMark val="none"/>
        <c:tickLblPos val="none"/>
        <c:crossAx val="-2090145688"/>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Serie 1</c:v>
                </c:pt>
              </c:strCache>
            </c:strRef>
          </c:tx>
          <c:spPr>
            <a:gradFill flip="none" rotWithShape="1">
              <a:gsLst>
                <a:gs pos="0">
                  <a:schemeClr val="bg1">
                    <a:lumMod val="65000"/>
                  </a:schemeClr>
                </a:gs>
                <a:gs pos="100000">
                  <a:srgbClr val="FFFFFF"/>
                </a:gs>
              </a:gsLst>
              <a:path path="rect">
                <a:fillToRect l="100000" t="100000"/>
              </a:path>
              <a:tileRect r="-100000" b="-100000"/>
            </a:gradFill>
          </c:spPr>
          <c:invertIfNegative val="0"/>
          <c:dPt>
            <c:idx val="0"/>
            <c:invertIfNegative val="0"/>
            <c:bubble3D val="0"/>
            <c:spPr>
              <a:solidFill>
                <a:srgbClr val="FF0000"/>
              </a:solidFill>
            </c:spPr>
          </c:dPt>
          <c:dPt>
            <c:idx val="1"/>
            <c:invertIfNegative val="0"/>
            <c:bubble3D val="0"/>
            <c:spPr>
              <a:gradFill flip="none" rotWithShape="1">
                <a:gsLst>
                  <a:gs pos="0">
                    <a:srgbClr val="FFFF00"/>
                  </a:gs>
                  <a:gs pos="100000">
                    <a:srgbClr val="FFFFFF"/>
                  </a:gs>
                  <a:gs pos="50000">
                    <a:srgbClr val="FFFF00"/>
                  </a:gs>
                  <a:gs pos="75000">
                    <a:srgbClr val="FFFF00"/>
                  </a:gs>
                </a:gsLst>
                <a:path path="circle">
                  <a:fillToRect r="100000" b="100000"/>
                </a:path>
                <a:tileRect l="-100000" t="-100000"/>
              </a:gradFill>
              <a:effectLst>
                <a:outerShdw blurRad="40000" dist="23000" dir="300000" rotWithShape="0">
                  <a:srgbClr val="000000">
                    <a:alpha val="35000"/>
                  </a:srgbClr>
                </a:outerShdw>
              </a:effectLst>
              <a:scene3d>
                <a:camera prst="orthographicFront"/>
                <a:lightRig rig="threePt" dir="t"/>
              </a:scene3d>
              <a:sp3d>
                <a:bevelT w="0" h="0"/>
                <a:bevelB w="0" h="0"/>
              </a:sp3d>
            </c:spPr>
          </c:dPt>
          <c:dLbls>
            <c:dLbl>
              <c:idx val="0"/>
              <c:layout/>
              <c:tx>
                <c:rich>
                  <a:bodyPr/>
                  <a:lstStyle/>
                  <a:p>
                    <a:r>
                      <a:rPr lang="es-ES" smtClean="0"/>
                      <a:t>18,3%</a:t>
                    </a:r>
                    <a:endParaRPr lang="es-ES"/>
                  </a:p>
                </c:rich>
              </c:tx>
              <c:showLegendKey val="0"/>
              <c:showVal val="1"/>
              <c:showCatName val="0"/>
              <c:showSerName val="0"/>
              <c:showPercent val="0"/>
              <c:showBubbleSize val="0"/>
            </c:dLbl>
            <c:dLbl>
              <c:idx val="1"/>
              <c:layout/>
              <c:tx>
                <c:rich>
                  <a:bodyPr/>
                  <a:lstStyle/>
                  <a:p>
                    <a:r>
                      <a:rPr lang="es-ES" smtClean="0"/>
                      <a:t>55,6%</a:t>
                    </a:r>
                    <a:endParaRPr lang="es-E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Hoja1!$A$2:$A$3</c:f>
              <c:strCache>
                <c:ptCount val="2"/>
                <c:pt idx="0">
                  <c:v>Enfermedad cardiovascular</c:v>
                </c:pt>
                <c:pt idx="1">
                  <c:v>Cáncer</c:v>
                </c:pt>
              </c:strCache>
            </c:strRef>
          </c:cat>
          <c:val>
            <c:numRef>
              <c:f>Hoja1!$B$2:$B$3</c:f>
              <c:numCache>
                <c:formatCode>General</c:formatCode>
                <c:ptCount val="2"/>
                <c:pt idx="0">
                  <c:v>18.3</c:v>
                </c:pt>
                <c:pt idx="1">
                  <c:v>55.6</c:v>
                </c:pt>
              </c:numCache>
            </c:numRef>
          </c:val>
        </c:ser>
        <c:dLbls>
          <c:showLegendKey val="0"/>
          <c:showVal val="0"/>
          <c:showCatName val="0"/>
          <c:showSerName val="0"/>
          <c:showPercent val="0"/>
          <c:showBubbleSize val="0"/>
        </c:dLbls>
        <c:gapWidth val="55"/>
        <c:axId val="-2077447144"/>
        <c:axId val="-2077444600"/>
      </c:barChart>
      <c:catAx>
        <c:axId val="-2077447144"/>
        <c:scaling>
          <c:orientation val="minMax"/>
        </c:scaling>
        <c:delete val="0"/>
        <c:axPos val="b"/>
        <c:majorTickMark val="out"/>
        <c:minorTickMark val="none"/>
        <c:tickLblPos val="nextTo"/>
        <c:crossAx val="-2077444600"/>
        <c:crosses val="autoZero"/>
        <c:auto val="1"/>
        <c:lblAlgn val="ctr"/>
        <c:lblOffset val="100"/>
        <c:noMultiLvlLbl val="0"/>
      </c:catAx>
      <c:valAx>
        <c:axId val="-2077444600"/>
        <c:scaling>
          <c:orientation val="minMax"/>
          <c:max val="60.0"/>
        </c:scaling>
        <c:delete val="0"/>
        <c:axPos val="l"/>
        <c:numFmt formatCode="General" sourceLinked="1"/>
        <c:majorTickMark val="out"/>
        <c:minorTickMark val="none"/>
        <c:tickLblPos val="none"/>
        <c:crossAx val="-2077447144"/>
        <c:crosses val="autoZero"/>
        <c:crossBetween val="between"/>
      </c:valAx>
    </c:plotArea>
    <c:plotVisOnly val="1"/>
    <c:dispBlanksAs val="gap"/>
    <c:showDLblsOverMax val="0"/>
  </c:chart>
  <c:txPr>
    <a:bodyPr/>
    <a:lstStyle/>
    <a:p>
      <a:pPr>
        <a:defRPr sz="1800"/>
      </a:pPr>
      <a:endParaRPr lang="es-E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col"/>
        <c:grouping val="clustered"/>
        <c:varyColors val="0"/>
        <c:ser>
          <c:idx val="0"/>
          <c:order val="0"/>
          <c:tx>
            <c:strRef>
              <c:f>Hoja1!$B$1</c:f>
              <c:strCache>
                <c:ptCount val="1"/>
                <c:pt idx="0">
                  <c:v>Serie 1</c:v>
                </c:pt>
              </c:strCache>
            </c:strRef>
          </c:tx>
          <c:invertIfNegative val="0"/>
          <c:dPt>
            <c:idx val="0"/>
            <c:invertIfNegative val="0"/>
            <c:bubble3D val="0"/>
          </c:dPt>
          <c:dPt>
            <c:idx val="1"/>
            <c:invertIfNegative val="0"/>
            <c:bubble3D val="0"/>
          </c:dPt>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showLegendKey val="0"/>
            <c:showVal val="0"/>
            <c:showCatName val="0"/>
            <c:showSerName val="0"/>
            <c:showPercent val="0"/>
            <c:showBubbleSize val="0"/>
          </c:dLbls>
          <c:cat>
            <c:numRef>
              <c:f>Hoja1!$A$2:$A$5</c:f>
              <c:numCache>
                <c:formatCode>General</c:formatCode>
                <c:ptCount val="4"/>
                <c:pt idx="0">
                  <c:v>1995.0</c:v>
                </c:pt>
                <c:pt idx="1">
                  <c:v>2000.0</c:v>
                </c:pt>
                <c:pt idx="2">
                  <c:v>2005.0</c:v>
                </c:pt>
                <c:pt idx="3">
                  <c:v>2010.0</c:v>
                </c:pt>
              </c:numCache>
            </c:numRef>
          </c:cat>
          <c:val>
            <c:numRef>
              <c:f>Hoja1!$B$2:$B$5</c:f>
              <c:numCache>
                <c:formatCode>General</c:formatCode>
                <c:ptCount val="4"/>
                <c:pt idx="0">
                  <c:v>11.8</c:v>
                </c:pt>
                <c:pt idx="1">
                  <c:v>17.4</c:v>
                </c:pt>
                <c:pt idx="2">
                  <c:v>23.4</c:v>
                </c:pt>
                <c:pt idx="3">
                  <c:v>25.5</c:v>
                </c:pt>
              </c:numCache>
            </c:numRef>
          </c:val>
        </c:ser>
        <c:dLbls>
          <c:showLegendKey val="0"/>
          <c:showVal val="0"/>
          <c:showCatName val="0"/>
          <c:showSerName val="0"/>
          <c:showPercent val="0"/>
          <c:showBubbleSize val="0"/>
        </c:dLbls>
        <c:gapWidth val="55"/>
        <c:axId val="2110941368"/>
        <c:axId val="-2091219816"/>
      </c:barChart>
      <c:catAx>
        <c:axId val="2110941368"/>
        <c:scaling>
          <c:orientation val="minMax"/>
        </c:scaling>
        <c:delete val="0"/>
        <c:axPos val="b"/>
        <c:numFmt formatCode="General" sourceLinked="1"/>
        <c:majorTickMark val="out"/>
        <c:minorTickMark val="none"/>
        <c:tickLblPos val="nextTo"/>
        <c:txPr>
          <a:bodyPr/>
          <a:lstStyle/>
          <a:p>
            <a:pPr>
              <a:defRPr sz="1400"/>
            </a:pPr>
            <a:endParaRPr lang="es-ES"/>
          </a:p>
        </c:txPr>
        <c:crossAx val="-2091219816"/>
        <c:crosses val="autoZero"/>
        <c:auto val="1"/>
        <c:lblAlgn val="ctr"/>
        <c:lblOffset val="100"/>
        <c:noMultiLvlLbl val="0"/>
      </c:catAx>
      <c:valAx>
        <c:axId val="-2091219816"/>
        <c:scaling>
          <c:orientation val="minMax"/>
          <c:max val="30.0"/>
        </c:scaling>
        <c:delete val="0"/>
        <c:axPos val="l"/>
        <c:numFmt formatCode="General" sourceLinked="1"/>
        <c:majorTickMark val="out"/>
        <c:minorTickMark val="none"/>
        <c:tickLblPos val="nextTo"/>
        <c:txPr>
          <a:bodyPr/>
          <a:lstStyle/>
          <a:p>
            <a:pPr>
              <a:defRPr sz="1400"/>
            </a:pPr>
            <a:endParaRPr lang="es-ES"/>
          </a:p>
        </c:txPr>
        <c:crossAx val="2110941368"/>
        <c:crosses val="autoZero"/>
        <c:crossBetween val="between"/>
        <c:majorUnit val="5.0"/>
      </c:valAx>
    </c:plotArea>
    <c:plotVisOnly val="1"/>
    <c:dispBlanksAs val="gap"/>
    <c:showDLblsOverMax val="0"/>
  </c:chart>
  <c:txPr>
    <a:bodyPr/>
    <a:lstStyle/>
    <a:p>
      <a:pPr>
        <a:defRPr sz="1800"/>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Hoja1!$B$1</c:f>
              <c:strCache>
                <c:ptCount val="1"/>
                <c:pt idx="0">
                  <c:v>Serie 1</c:v>
                </c:pt>
              </c:strCache>
            </c:strRef>
          </c:tx>
          <c:invertIfNegative val="0"/>
          <c:dLbls>
            <c:dLbl>
              <c:idx val="0"/>
              <c:layout>
                <c:manualLayout>
                  <c:x val="-1.909700161203E-17"/>
                  <c:y val="-0.0375"/>
                </c:manualLayout>
              </c:layout>
              <c:showLegendKey val="0"/>
              <c:showVal val="1"/>
              <c:showCatName val="0"/>
              <c:showSerName val="0"/>
              <c:showPercent val="0"/>
              <c:showBubbleSize val="0"/>
            </c:dLbl>
            <c:dLbl>
              <c:idx val="2"/>
              <c:layout>
                <c:manualLayout>
                  <c:x val="0.0"/>
                  <c:y val="-0.0625"/>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Hoja1!$A$2:$A$4</c:f>
              <c:strCache>
                <c:ptCount val="3"/>
                <c:pt idx="0">
                  <c:v>0-6 horas</c:v>
                </c:pt>
                <c:pt idx="1">
                  <c:v>7-12 horas</c:v>
                </c:pt>
                <c:pt idx="2">
                  <c:v>&gt; 12 horas</c:v>
                </c:pt>
              </c:strCache>
            </c:strRef>
          </c:cat>
          <c:val>
            <c:numRef>
              <c:f>Hoja1!$B$2:$B$4</c:f>
              <c:numCache>
                <c:formatCode>General</c:formatCode>
                <c:ptCount val="3"/>
                <c:pt idx="0">
                  <c:v>9.4</c:v>
                </c:pt>
                <c:pt idx="1">
                  <c:v>16.4</c:v>
                </c:pt>
                <c:pt idx="2">
                  <c:v>17.8</c:v>
                </c:pt>
              </c:numCache>
            </c:numRef>
          </c:val>
        </c:ser>
        <c:dLbls>
          <c:showLegendKey val="0"/>
          <c:showVal val="0"/>
          <c:showCatName val="0"/>
          <c:showSerName val="0"/>
          <c:showPercent val="0"/>
          <c:showBubbleSize val="0"/>
        </c:dLbls>
        <c:gapWidth val="70"/>
        <c:axId val="-2090333112"/>
        <c:axId val="-2090420184"/>
      </c:barChart>
      <c:catAx>
        <c:axId val="-2090333112"/>
        <c:scaling>
          <c:orientation val="minMax"/>
        </c:scaling>
        <c:delete val="0"/>
        <c:axPos val="b"/>
        <c:majorTickMark val="out"/>
        <c:minorTickMark val="none"/>
        <c:tickLblPos val="nextTo"/>
        <c:crossAx val="-2090420184"/>
        <c:crosses val="autoZero"/>
        <c:auto val="1"/>
        <c:lblAlgn val="ctr"/>
        <c:lblOffset val="100"/>
        <c:noMultiLvlLbl val="0"/>
      </c:catAx>
      <c:valAx>
        <c:axId val="-2090420184"/>
        <c:scaling>
          <c:orientation val="minMax"/>
          <c:max val="25.0"/>
        </c:scaling>
        <c:delete val="0"/>
        <c:axPos val="l"/>
        <c:majorGridlines>
          <c:spPr>
            <a:ln>
              <a:prstDash val="sysDot"/>
            </a:ln>
          </c:spPr>
        </c:majorGridlines>
        <c:numFmt formatCode="General" sourceLinked="1"/>
        <c:majorTickMark val="out"/>
        <c:minorTickMark val="none"/>
        <c:tickLblPos val="none"/>
        <c:crossAx val="-2090333112"/>
        <c:crosses val="autoZero"/>
        <c:crossBetween val="between"/>
        <c:majorUnit val="5.0"/>
      </c:valAx>
    </c:plotArea>
    <c:plotVisOnly val="1"/>
    <c:dispBlanksAs val="gap"/>
    <c:showDLblsOverMax val="0"/>
  </c:chart>
  <c:txPr>
    <a:bodyPr/>
    <a:lstStyle/>
    <a:p>
      <a:pPr>
        <a:defRPr sz="1800"/>
      </a:pPr>
      <a:endParaRPr lang="es-E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31F233-F49A-464E-A7E3-A1178E87D82F}" type="datetimeFigureOut">
              <a:rPr lang="es-ES" smtClean="0"/>
              <a:t>26/09/15</a:t>
            </a:fld>
            <a:endParaRPr lang="en-U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DB15C-6FBC-5746-939F-C9729B7C90C7}" type="slidenum">
              <a:rPr lang="en-US" smtClean="0"/>
              <a:t>‹Nr.›</a:t>
            </a:fld>
            <a:endParaRPr lang="en-US"/>
          </a:p>
        </p:txBody>
      </p:sp>
    </p:spTree>
    <p:extLst>
      <p:ext uri="{BB962C8B-B14F-4D97-AF65-F5344CB8AC3E}">
        <p14:creationId xmlns:p14="http://schemas.microsoft.com/office/powerpoint/2010/main" val="2661193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1</a:t>
            </a:fld>
            <a:endParaRPr lang="en-US"/>
          </a:p>
        </p:txBody>
      </p:sp>
    </p:spTree>
    <p:extLst>
      <p:ext uri="{BB962C8B-B14F-4D97-AF65-F5344CB8AC3E}">
        <p14:creationId xmlns:p14="http://schemas.microsoft.com/office/powerpoint/2010/main" val="794233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12</a:t>
            </a:fld>
            <a:endParaRPr lang="en-US"/>
          </a:p>
        </p:txBody>
      </p:sp>
    </p:spTree>
    <p:extLst>
      <p:ext uri="{BB962C8B-B14F-4D97-AF65-F5344CB8AC3E}">
        <p14:creationId xmlns:p14="http://schemas.microsoft.com/office/powerpoint/2010/main" val="152915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9FDB15C-6FBC-5746-939F-C9729B7C90C7}" type="slidenum">
              <a:rPr lang="en-US" smtClean="0"/>
              <a:t>13</a:t>
            </a:fld>
            <a:endParaRPr lang="en-US"/>
          </a:p>
        </p:txBody>
      </p:sp>
    </p:spTree>
    <p:extLst>
      <p:ext uri="{BB962C8B-B14F-4D97-AF65-F5344CB8AC3E}">
        <p14:creationId xmlns:p14="http://schemas.microsoft.com/office/powerpoint/2010/main" val="146177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9FDB15C-6FBC-5746-939F-C9729B7C90C7}" type="slidenum">
              <a:rPr lang="en-US" smtClean="0"/>
              <a:t>14</a:t>
            </a:fld>
            <a:endParaRPr lang="en-US"/>
          </a:p>
        </p:txBody>
      </p:sp>
    </p:spTree>
    <p:extLst>
      <p:ext uri="{BB962C8B-B14F-4D97-AF65-F5344CB8AC3E}">
        <p14:creationId xmlns:p14="http://schemas.microsoft.com/office/powerpoint/2010/main" val="53590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15</a:t>
            </a:fld>
            <a:endParaRPr lang="en-US"/>
          </a:p>
        </p:txBody>
      </p:sp>
    </p:spTree>
    <p:extLst>
      <p:ext uri="{BB962C8B-B14F-4D97-AF65-F5344CB8AC3E}">
        <p14:creationId xmlns:p14="http://schemas.microsoft.com/office/powerpoint/2010/main" val="193378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Si hablamos de sobrepeso por ejemplo la grasa en los hombres se concentra en la panza y en las mujeres en las caderas y para el corazón resultaría más nociva la distribución abdominal de la grasa.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otro lado el impacto que tienen los factores de riesgo puede diferir por género.  La diabetes por ejemplo es un factor de riesgo cardiovascular tanto para hombres como para mujeres. </a:t>
            </a:r>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23</a:t>
            </a:fld>
            <a:endParaRPr lang="en-US"/>
          </a:p>
        </p:txBody>
      </p:sp>
    </p:spTree>
    <p:extLst>
      <p:ext uri="{BB962C8B-B14F-4D97-AF65-F5344CB8AC3E}">
        <p14:creationId xmlns:p14="http://schemas.microsoft.com/office/powerpoint/2010/main" val="193378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9FDB15C-6FBC-5746-939F-C9729B7C90C7}" type="slidenum">
              <a:rPr lang="en-US" smtClean="0"/>
              <a:t>51</a:t>
            </a:fld>
            <a:endParaRPr lang="en-US"/>
          </a:p>
        </p:txBody>
      </p:sp>
    </p:spTree>
    <p:extLst>
      <p:ext uri="{BB962C8B-B14F-4D97-AF65-F5344CB8AC3E}">
        <p14:creationId xmlns:p14="http://schemas.microsoft.com/office/powerpoint/2010/main" val="242607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9FDB15C-6FBC-5746-939F-C9729B7C90C7}" type="slidenum">
              <a:rPr lang="en-US" smtClean="0"/>
              <a:t>52</a:t>
            </a:fld>
            <a:endParaRPr lang="en-US"/>
          </a:p>
        </p:txBody>
      </p:sp>
    </p:spTree>
    <p:extLst>
      <p:ext uri="{BB962C8B-B14F-4D97-AF65-F5344CB8AC3E}">
        <p14:creationId xmlns:p14="http://schemas.microsoft.com/office/powerpoint/2010/main" val="242607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9FDB15C-6FBC-5746-939F-C9729B7C90C7}" type="slidenum">
              <a:rPr lang="en-US" smtClean="0"/>
              <a:t>53</a:t>
            </a:fld>
            <a:endParaRPr lang="en-US"/>
          </a:p>
        </p:txBody>
      </p:sp>
    </p:spTree>
    <p:extLst>
      <p:ext uri="{BB962C8B-B14F-4D97-AF65-F5344CB8AC3E}">
        <p14:creationId xmlns:p14="http://schemas.microsoft.com/office/powerpoint/2010/main" val="242607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2</a:t>
            </a:fld>
            <a:endParaRPr lang="en-US"/>
          </a:p>
        </p:txBody>
      </p:sp>
    </p:spTree>
    <p:extLst>
      <p:ext uri="{BB962C8B-B14F-4D97-AF65-F5344CB8AC3E}">
        <p14:creationId xmlns:p14="http://schemas.microsoft.com/office/powerpoint/2010/main" val="73697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3</a:t>
            </a:fld>
            <a:endParaRPr lang="en-US"/>
          </a:p>
        </p:txBody>
      </p:sp>
    </p:spTree>
    <p:extLst>
      <p:ext uri="{BB962C8B-B14F-4D97-AF65-F5344CB8AC3E}">
        <p14:creationId xmlns:p14="http://schemas.microsoft.com/office/powerpoint/2010/main" val="341915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4</a:t>
            </a:fld>
            <a:endParaRPr lang="en-US"/>
          </a:p>
        </p:txBody>
      </p:sp>
    </p:spTree>
    <p:extLst>
      <p:ext uri="{BB962C8B-B14F-4D97-AF65-F5344CB8AC3E}">
        <p14:creationId xmlns:p14="http://schemas.microsoft.com/office/powerpoint/2010/main" val="2244458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5</a:t>
            </a:fld>
            <a:endParaRPr lang="en-US"/>
          </a:p>
        </p:txBody>
      </p:sp>
    </p:spTree>
    <p:extLst>
      <p:ext uri="{BB962C8B-B14F-4D97-AF65-F5344CB8AC3E}">
        <p14:creationId xmlns:p14="http://schemas.microsoft.com/office/powerpoint/2010/main" val="317654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6</a:t>
            </a:fld>
            <a:endParaRPr lang="en-US"/>
          </a:p>
        </p:txBody>
      </p:sp>
    </p:spTree>
    <p:extLst>
      <p:ext uri="{BB962C8B-B14F-4D97-AF65-F5344CB8AC3E}">
        <p14:creationId xmlns:p14="http://schemas.microsoft.com/office/powerpoint/2010/main" val="385832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7</a:t>
            </a:fld>
            <a:endParaRPr lang="en-US"/>
          </a:p>
        </p:txBody>
      </p:sp>
    </p:spTree>
    <p:extLst>
      <p:ext uri="{BB962C8B-B14F-4D97-AF65-F5344CB8AC3E}">
        <p14:creationId xmlns:p14="http://schemas.microsoft.com/office/powerpoint/2010/main" val="2253258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8</a:t>
            </a:fld>
            <a:endParaRPr lang="en-US"/>
          </a:p>
        </p:txBody>
      </p:sp>
    </p:spTree>
    <p:extLst>
      <p:ext uri="{BB962C8B-B14F-4D97-AF65-F5344CB8AC3E}">
        <p14:creationId xmlns:p14="http://schemas.microsoft.com/office/powerpoint/2010/main" val="3858321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FDB15C-6FBC-5746-939F-C9729B7C90C7}" type="slidenum">
              <a:rPr lang="en-US" smtClean="0"/>
              <a:t>11</a:t>
            </a:fld>
            <a:endParaRPr lang="en-US"/>
          </a:p>
        </p:txBody>
      </p:sp>
    </p:spTree>
    <p:extLst>
      <p:ext uri="{BB962C8B-B14F-4D97-AF65-F5344CB8AC3E}">
        <p14:creationId xmlns:p14="http://schemas.microsoft.com/office/powerpoint/2010/main" val="240817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Marcador de fecha 3"/>
          <p:cNvSpPr>
            <a:spLocks noGrp="1"/>
          </p:cNvSpPr>
          <p:nvPr>
            <p:ph type="dt" sz="half" idx="10"/>
          </p:nvPr>
        </p:nvSpPr>
        <p:spPr/>
        <p:txBody>
          <a:bodyPr/>
          <a:lstStyle/>
          <a:p>
            <a:fld id="{E4911871-A686-7641-B64F-F0C98435540C}" type="datetimeFigureOut">
              <a:rPr lang="es-ES" smtClean="0"/>
              <a:t>26/09/15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185144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E4911871-A686-7641-B64F-F0C98435540C}" type="datetimeFigureOut">
              <a:rPr lang="es-ES" smtClean="0"/>
              <a:t>26/09/15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1572983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E4911871-A686-7641-B64F-F0C98435540C}" type="datetimeFigureOut">
              <a:rPr lang="es-ES" smtClean="0"/>
              <a:t>26/09/15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1966120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a:prstGeom prst="rect">
            <a:avLst/>
          </a:prstGeom>
        </p:spPr>
        <p:txBody>
          <a:bodyPr vert="horz"/>
          <a:lstStyle/>
          <a:p>
            <a:r>
              <a:rPr lang="es-ES_tradnl" smtClean="0"/>
              <a:t>Clic para editar título</a:t>
            </a:r>
            <a:endParaRPr lang="en-US"/>
          </a:p>
        </p:txBody>
      </p:sp>
      <p:sp>
        <p:nvSpPr>
          <p:cNvPr id="3" name="Marcador de contenido 2"/>
          <p:cNvSpPr>
            <a:spLocks noGrp="1"/>
          </p:cNvSpPr>
          <p:nvPr>
            <p:ph sz="quarter" idx="1"/>
          </p:nvPr>
        </p:nvSpPr>
        <p:spPr>
          <a:xfrm>
            <a:off x="457200" y="1600200"/>
            <a:ext cx="4038600" cy="2185988"/>
          </a:xfrm>
          <a:prstGeom prst="rect">
            <a:avLst/>
          </a:prstGeom>
        </p:spPr>
        <p:txBody>
          <a:bodyPr vert="horz"/>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contenido 3"/>
          <p:cNvSpPr>
            <a:spLocks noGrp="1"/>
          </p:cNvSpPr>
          <p:nvPr>
            <p:ph sz="quarter" idx="2"/>
          </p:nvPr>
        </p:nvSpPr>
        <p:spPr>
          <a:xfrm>
            <a:off x="4648200" y="1600200"/>
            <a:ext cx="4038600" cy="2185988"/>
          </a:xfrm>
          <a:prstGeom prst="rect">
            <a:avLst/>
          </a:prstGeom>
        </p:spPr>
        <p:txBody>
          <a:bodyPr vert="horz"/>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contenido 4"/>
          <p:cNvSpPr>
            <a:spLocks noGrp="1"/>
          </p:cNvSpPr>
          <p:nvPr>
            <p:ph sz="quarter" idx="3"/>
          </p:nvPr>
        </p:nvSpPr>
        <p:spPr>
          <a:xfrm>
            <a:off x="457200" y="3938588"/>
            <a:ext cx="4038600" cy="2187575"/>
          </a:xfrm>
          <a:prstGeom prst="rect">
            <a:avLst/>
          </a:prstGeom>
        </p:spPr>
        <p:txBody>
          <a:bodyPr vert="horz"/>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6" name="Marcador de contenido 5"/>
          <p:cNvSpPr>
            <a:spLocks noGrp="1"/>
          </p:cNvSpPr>
          <p:nvPr>
            <p:ph sz="quarter" idx="4"/>
          </p:nvPr>
        </p:nvSpPr>
        <p:spPr>
          <a:xfrm>
            <a:off x="4648200" y="3938588"/>
            <a:ext cx="4038600" cy="2187575"/>
          </a:xfrm>
          <a:prstGeom prst="rect">
            <a:avLst/>
          </a:prstGeom>
        </p:spPr>
        <p:txBody>
          <a:bodyPr vert="horz"/>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Tree>
    <p:extLst>
      <p:ext uri="{BB962C8B-B14F-4D97-AF65-F5344CB8AC3E}">
        <p14:creationId xmlns:p14="http://schemas.microsoft.com/office/powerpoint/2010/main" val="12082705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E4911871-A686-7641-B64F-F0C98435540C}" type="datetimeFigureOut">
              <a:rPr lang="es-ES" smtClean="0"/>
              <a:t>26/09/15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39012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n-U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E4911871-A686-7641-B64F-F0C98435540C}" type="datetimeFigureOut">
              <a:rPr lang="es-ES" smtClean="0"/>
              <a:t>26/09/15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20486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fecha 4"/>
          <p:cNvSpPr>
            <a:spLocks noGrp="1"/>
          </p:cNvSpPr>
          <p:nvPr>
            <p:ph type="dt" sz="half" idx="10"/>
          </p:nvPr>
        </p:nvSpPr>
        <p:spPr/>
        <p:txBody>
          <a:bodyPr/>
          <a:lstStyle/>
          <a:p>
            <a:fld id="{E4911871-A686-7641-B64F-F0C98435540C}" type="datetimeFigureOut">
              <a:rPr lang="es-ES" smtClean="0"/>
              <a:t>26/09/15</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182315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n-U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Marcador de fecha 6"/>
          <p:cNvSpPr>
            <a:spLocks noGrp="1"/>
          </p:cNvSpPr>
          <p:nvPr>
            <p:ph type="dt" sz="half" idx="10"/>
          </p:nvPr>
        </p:nvSpPr>
        <p:spPr/>
        <p:txBody>
          <a:bodyPr/>
          <a:lstStyle/>
          <a:p>
            <a:fld id="{E4911871-A686-7641-B64F-F0C98435540C}" type="datetimeFigureOut">
              <a:rPr lang="es-ES" smtClean="0"/>
              <a:t>26/09/15</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144104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fecha 2"/>
          <p:cNvSpPr>
            <a:spLocks noGrp="1"/>
          </p:cNvSpPr>
          <p:nvPr>
            <p:ph type="dt" sz="half" idx="10"/>
          </p:nvPr>
        </p:nvSpPr>
        <p:spPr/>
        <p:txBody>
          <a:bodyPr/>
          <a:lstStyle/>
          <a:p>
            <a:fld id="{E4911871-A686-7641-B64F-F0C98435540C}" type="datetimeFigureOut">
              <a:rPr lang="es-ES" smtClean="0"/>
              <a:t>26/09/15</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279252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4911871-A686-7641-B64F-F0C98435540C}" type="datetimeFigureOut">
              <a:rPr lang="es-ES" smtClean="0"/>
              <a:t>26/09/15</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301691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n-U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4911871-A686-7641-B64F-F0C98435540C}" type="datetimeFigureOut">
              <a:rPr lang="es-ES" smtClean="0"/>
              <a:t>26/09/15</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8559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4911871-A686-7641-B64F-F0C98435540C}" type="datetimeFigureOut">
              <a:rPr lang="es-ES" smtClean="0"/>
              <a:t>26/09/15</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6C91A4A-072D-FE4F-89ED-E301159E7355}" type="slidenum">
              <a:rPr lang="en-US" smtClean="0"/>
              <a:t>‹Nr.›</a:t>
            </a:fld>
            <a:endParaRPr lang="en-US"/>
          </a:p>
        </p:txBody>
      </p:sp>
    </p:spTree>
    <p:extLst>
      <p:ext uri="{BB962C8B-B14F-4D97-AF65-F5344CB8AC3E}">
        <p14:creationId xmlns:p14="http://schemas.microsoft.com/office/powerpoint/2010/main" val="22033324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11871-A686-7641-B64F-F0C98435540C}" type="datetimeFigureOut">
              <a:rPr lang="es-ES" smtClean="0"/>
              <a:t>26/09/15</a:t>
            </a:fld>
            <a:endParaRPr lang="en-U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C91A4A-072D-FE4F-89ED-E301159E7355}" type="slidenum">
              <a:rPr lang="en-US" smtClean="0"/>
              <a:t>‹Nr.›</a:t>
            </a:fld>
            <a:endParaRPr lang="en-US"/>
          </a:p>
        </p:txBody>
      </p:sp>
    </p:spTree>
    <p:extLst>
      <p:ext uri="{BB962C8B-B14F-4D97-AF65-F5344CB8AC3E}">
        <p14:creationId xmlns:p14="http://schemas.microsoft.com/office/powerpoint/2010/main" val="702858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9.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chart" Target="../charts/chart10.xml"/><Relationship Id="rId5" Type="http://schemas.openxmlformats.org/officeDocument/2006/relationships/image" Target="../media/image19.png"/><Relationship Id="rId6" Type="http://schemas.openxmlformats.org/officeDocument/2006/relationships/chart" Target="../charts/chart11.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2.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microsoft.com/office/2007/relationships/hdphoto" Target="../media/hdphoto4.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5.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2.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microsoft.com/office/2007/relationships/hdphoto" Target="../media/hdphoto3.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microsoft.com/office/2007/relationships/hdphoto" Target="../media/hdphoto4.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chart" Target="../charts/chart4.xml"/><Relationship Id="rId6"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5.xml"/><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chart" Target="../charts/chart6.xml"/><Relationship Id="rId6" Type="http://schemas.openxmlformats.org/officeDocument/2006/relationships/image" Target="../media/image4.jpg"/><Relationship Id="rId7"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 y="-686"/>
            <a:ext cx="9144002" cy="6858686"/>
          </a:xfrm>
          <a:prstGeom prst="rect">
            <a:avLst/>
          </a:prstGeom>
        </p:spPr>
      </p:pic>
    </p:spTree>
    <p:extLst>
      <p:ext uri="{BB962C8B-B14F-4D97-AF65-F5344CB8AC3E}">
        <p14:creationId xmlns:p14="http://schemas.microsoft.com/office/powerpoint/2010/main" val="37746989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p14="http://schemas.microsoft.com/office/powerpoint/2010/main" val="2183011417"/>
              </p:ext>
            </p:extLst>
          </p:nvPr>
        </p:nvGraphicFramePr>
        <p:xfrm>
          <a:off x="1256951" y="2388677"/>
          <a:ext cx="6623748" cy="361456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2577238" y="1988567"/>
            <a:ext cx="4321490" cy="400110"/>
          </a:xfrm>
          <a:prstGeom prst="rect">
            <a:avLst/>
          </a:prstGeom>
          <a:noFill/>
        </p:spPr>
        <p:txBody>
          <a:bodyPr wrap="square" rtlCol="0">
            <a:spAutoFit/>
          </a:bodyPr>
          <a:lstStyle/>
          <a:p>
            <a:pPr algn="ctr"/>
            <a:r>
              <a:rPr lang="en-US" sz="2000" dirty="0" err="1" smtClean="0"/>
              <a:t>Mujeres</a:t>
            </a:r>
            <a:r>
              <a:rPr lang="en-US" sz="2000" dirty="0" smtClean="0"/>
              <a:t> </a:t>
            </a:r>
            <a:r>
              <a:rPr lang="en-US" sz="2000" dirty="0" err="1"/>
              <a:t>m</a:t>
            </a:r>
            <a:r>
              <a:rPr lang="en-US" sz="2000" dirty="0" err="1" smtClean="0"/>
              <a:t>enores</a:t>
            </a:r>
            <a:r>
              <a:rPr lang="en-US" sz="2000" dirty="0" smtClean="0"/>
              <a:t> de 60 </a:t>
            </a:r>
            <a:r>
              <a:rPr lang="en-US" sz="2000" dirty="0" err="1" smtClean="0"/>
              <a:t>años</a:t>
            </a:r>
            <a:r>
              <a:rPr lang="en-US" sz="2000" dirty="0" smtClean="0"/>
              <a:t> (%)</a:t>
            </a:r>
            <a:endParaRPr lang="en-US" sz="2000" dirty="0"/>
          </a:p>
        </p:txBody>
      </p:sp>
      <p:sp>
        <p:nvSpPr>
          <p:cNvPr id="9" name="CuadroTexto 8"/>
          <p:cNvSpPr txBox="1"/>
          <p:nvPr/>
        </p:nvSpPr>
        <p:spPr>
          <a:xfrm>
            <a:off x="1946323" y="6383755"/>
            <a:ext cx="6996654" cy="307777"/>
          </a:xfrm>
          <a:prstGeom prst="rect">
            <a:avLst/>
          </a:prstGeom>
          <a:noFill/>
        </p:spPr>
        <p:txBody>
          <a:bodyPr wrap="square" rtlCol="0">
            <a:spAutoFit/>
          </a:bodyPr>
          <a:lstStyle/>
          <a:p>
            <a:pPr algn="r"/>
            <a:r>
              <a:rPr lang="en-US" sz="1400" dirty="0" err="1" smtClean="0">
                <a:latin typeface="Times New Roman"/>
                <a:cs typeface="Times New Roman"/>
              </a:rPr>
              <a:t>Puymirat</a:t>
            </a:r>
            <a:r>
              <a:rPr lang="en-US" sz="1400" dirty="0" smtClean="0">
                <a:latin typeface="Times New Roman"/>
                <a:cs typeface="Times New Roman"/>
              </a:rPr>
              <a:t>. </a:t>
            </a:r>
            <a:r>
              <a:rPr lang="en-US" sz="1400" i="1" dirty="0" smtClean="0">
                <a:latin typeface="Times New Roman"/>
                <a:cs typeface="Times New Roman"/>
              </a:rPr>
              <a:t>JAMA 2012;online August 27.</a:t>
            </a:r>
          </a:p>
        </p:txBody>
      </p:sp>
      <p:sp>
        <p:nvSpPr>
          <p:cNvPr id="7" name="CuadroTexto 6"/>
          <p:cNvSpPr txBox="1"/>
          <p:nvPr/>
        </p:nvSpPr>
        <p:spPr>
          <a:xfrm>
            <a:off x="574769" y="501493"/>
            <a:ext cx="7978588" cy="830997"/>
          </a:xfrm>
          <a:prstGeom prst="rect">
            <a:avLst/>
          </a:prstGeom>
          <a:noFill/>
        </p:spPr>
        <p:txBody>
          <a:bodyPr wrap="square" rtlCol="0">
            <a:spAutoFit/>
          </a:bodyPr>
          <a:lstStyle/>
          <a:p>
            <a:pPr algn="ctr"/>
            <a:r>
              <a:rPr lang="es-ES" sz="2400" dirty="0" smtClean="0"/>
              <a:t>Proporción de mujeres jóvenes con infarto</a:t>
            </a:r>
            <a:endParaRPr lang="es-ES" sz="2400" dirty="0"/>
          </a:p>
          <a:p>
            <a:pPr algn="ctr"/>
            <a:r>
              <a:rPr lang="es-ES" sz="2400" dirty="0" smtClean="0"/>
              <a:t>FAST MI, Francia</a:t>
            </a:r>
            <a:endParaRPr lang="es-ES" sz="2400" dirty="0"/>
          </a:p>
        </p:txBody>
      </p:sp>
    </p:spTree>
    <p:extLst>
      <p:ext uri="{BB962C8B-B14F-4D97-AF65-F5344CB8AC3E}">
        <p14:creationId xmlns:p14="http://schemas.microsoft.com/office/powerpoint/2010/main" val="40998255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mpan?a-FCA-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290" y="265952"/>
            <a:ext cx="4713110" cy="62841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975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72420" y="1212358"/>
            <a:ext cx="3539855" cy="5396187"/>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4" name="CuadroTexto 3"/>
          <p:cNvSpPr txBox="1"/>
          <p:nvPr/>
        </p:nvSpPr>
        <p:spPr>
          <a:xfrm>
            <a:off x="269364" y="519583"/>
            <a:ext cx="8638938" cy="461665"/>
          </a:xfrm>
          <a:prstGeom prst="rect">
            <a:avLst/>
          </a:prstGeom>
          <a:noFill/>
        </p:spPr>
        <p:txBody>
          <a:bodyPr wrap="square" rtlCol="0">
            <a:spAutoFit/>
          </a:bodyPr>
          <a:lstStyle/>
          <a:p>
            <a:pPr algn="ctr"/>
            <a:r>
              <a:rPr lang="es-ES_tradnl" sz="2400" b="1" smtClean="0"/>
              <a:t>Síntomas de infarto</a:t>
            </a:r>
            <a:endParaRPr lang="es-ES_tradnl" sz="2400" b="1"/>
          </a:p>
        </p:txBody>
      </p:sp>
      <p:sp>
        <p:nvSpPr>
          <p:cNvPr id="5" name="CuadroTexto 4"/>
          <p:cNvSpPr txBox="1"/>
          <p:nvPr/>
        </p:nvSpPr>
        <p:spPr>
          <a:xfrm>
            <a:off x="384804" y="1212359"/>
            <a:ext cx="3674917" cy="1200328"/>
          </a:xfrm>
          <a:prstGeom prst="rect">
            <a:avLst/>
          </a:prstGeom>
          <a:noFill/>
        </p:spPr>
        <p:txBody>
          <a:bodyPr wrap="square" rtlCol="0">
            <a:spAutoFit/>
          </a:bodyPr>
          <a:lstStyle/>
          <a:p>
            <a:pPr algn="ctr"/>
            <a:r>
              <a:rPr lang="es-ES_tradnl" sz="2400" b="1" dirty="0" smtClean="0"/>
              <a:t>Típico</a:t>
            </a:r>
          </a:p>
          <a:p>
            <a:pPr algn="ctr"/>
            <a:endParaRPr lang="es-ES_tradnl" sz="2400" b="1" dirty="0" smtClean="0"/>
          </a:p>
          <a:p>
            <a:pPr algn="ctr"/>
            <a:r>
              <a:rPr lang="es-ES_tradnl" sz="2400" b="1" dirty="0" smtClean="0"/>
              <a:t>Dolor precordial opresivo</a:t>
            </a:r>
            <a:endParaRPr lang="es-ES_tradnl" sz="2400" b="1" dirty="0"/>
          </a:p>
        </p:txBody>
      </p:sp>
      <p:pic>
        <p:nvPicPr>
          <p:cNvPr id="7" name="Imagen 6" descr="heberden.jpg"/>
          <p:cNvPicPr>
            <a:picLocks noChangeAspect="1"/>
          </p:cNvPicPr>
          <p:nvPr/>
        </p:nvPicPr>
        <p:blipFill rotWithShape="1">
          <a:blip r:embed="rId4">
            <a:extLst>
              <a:ext uri="{28A0092B-C50C-407E-A947-70E740481C1C}">
                <a14:useLocalDpi xmlns:a14="http://schemas.microsoft.com/office/drawing/2010/main" val="0"/>
              </a:ext>
            </a:extLst>
          </a:blip>
          <a:srcRect l="13582" t="-1" r="3403" b="22071"/>
          <a:stretch/>
        </p:blipFill>
        <p:spPr>
          <a:xfrm>
            <a:off x="982869" y="2586611"/>
            <a:ext cx="1278719" cy="1895188"/>
          </a:xfrm>
          <a:prstGeom prst="rect">
            <a:avLst/>
          </a:prstGeom>
        </p:spPr>
      </p:pic>
      <p:sp>
        <p:nvSpPr>
          <p:cNvPr id="8" name="CuadroTexto 7"/>
          <p:cNvSpPr txBox="1"/>
          <p:nvPr/>
        </p:nvSpPr>
        <p:spPr>
          <a:xfrm>
            <a:off x="586494" y="4515665"/>
            <a:ext cx="3376641" cy="1938992"/>
          </a:xfrm>
          <a:prstGeom prst="rect">
            <a:avLst/>
          </a:prstGeom>
          <a:noFill/>
        </p:spPr>
        <p:txBody>
          <a:bodyPr wrap="square" rtlCol="0">
            <a:spAutoFit/>
          </a:bodyPr>
          <a:lstStyle/>
          <a:p>
            <a:r>
              <a:rPr lang="es-ES_tradnl" sz="2000" b="1" smtClean="0"/>
              <a:t>1768</a:t>
            </a:r>
          </a:p>
          <a:p>
            <a:r>
              <a:rPr lang="es-ES_tradnl" sz="2000" smtClean="0"/>
              <a:t>Descripción dolor precordial sobre </a:t>
            </a:r>
            <a:r>
              <a:rPr lang="es-ES_tradnl" sz="2000" b="1" smtClean="0"/>
              <a:t>100</a:t>
            </a:r>
            <a:r>
              <a:rPr lang="es-ES_tradnl" sz="2000" smtClean="0"/>
              <a:t> casos:</a:t>
            </a:r>
          </a:p>
          <a:p>
            <a:pPr marL="285750" indent="-285750">
              <a:buFont typeface="Wingdings" charset="2"/>
              <a:buChar char="§"/>
            </a:pPr>
            <a:r>
              <a:rPr lang="es-ES_tradnl" sz="2000" smtClean="0"/>
              <a:t>96 hombres</a:t>
            </a:r>
          </a:p>
          <a:p>
            <a:pPr marL="285750" indent="-285750">
              <a:buFont typeface="Wingdings" charset="2"/>
              <a:buChar char="§"/>
            </a:pPr>
            <a:r>
              <a:rPr lang="es-ES_tradnl" sz="2000" smtClean="0"/>
              <a:t>1 niño</a:t>
            </a:r>
          </a:p>
          <a:p>
            <a:pPr marL="285750" indent="-285750">
              <a:buFont typeface="Wingdings" charset="2"/>
              <a:buChar char="§"/>
            </a:pPr>
            <a:r>
              <a:rPr lang="es-ES_tradnl" sz="2000" smtClean="0"/>
              <a:t>3 mujeres</a:t>
            </a:r>
            <a:endParaRPr lang="es-ES_tradnl" sz="2000"/>
          </a:p>
        </p:txBody>
      </p:sp>
      <p:pic>
        <p:nvPicPr>
          <p:cNvPr id="9" name="Imagen 8" descr="medical transaction.png"/>
          <p:cNvPicPr>
            <a:picLocks noChangeAspect="1"/>
          </p:cNvPicPr>
          <p:nvPr/>
        </p:nvPicPr>
        <p:blipFill rotWithShape="1">
          <a:blip r:embed="rId5">
            <a:extLst>
              <a:ext uri="{28A0092B-C50C-407E-A947-70E740481C1C}">
                <a14:useLocalDpi xmlns:a14="http://schemas.microsoft.com/office/drawing/2010/main" val="0"/>
              </a:ext>
            </a:extLst>
          </a:blip>
          <a:srcRect t="2623" b="2502"/>
          <a:stretch/>
        </p:blipFill>
        <p:spPr>
          <a:xfrm>
            <a:off x="2422207" y="2603544"/>
            <a:ext cx="1167506" cy="1895187"/>
          </a:xfrm>
          <a:prstGeom prst="rect">
            <a:avLst/>
          </a:prstGeom>
        </p:spPr>
      </p:pic>
      <p:sp>
        <p:nvSpPr>
          <p:cNvPr id="10" name="Rectángulo 9"/>
          <p:cNvSpPr/>
          <p:nvPr/>
        </p:nvSpPr>
        <p:spPr>
          <a:xfrm>
            <a:off x="5069353" y="1212358"/>
            <a:ext cx="3539855" cy="5396187"/>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11" name="CuadroTexto 10"/>
          <p:cNvSpPr txBox="1"/>
          <p:nvPr/>
        </p:nvSpPr>
        <p:spPr>
          <a:xfrm>
            <a:off x="5099592" y="1230054"/>
            <a:ext cx="3674917" cy="5055230"/>
          </a:xfrm>
          <a:prstGeom prst="rect">
            <a:avLst/>
          </a:prstGeom>
          <a:noFill/>
        </p:spPr>
        <p:txBody>
          <a:bodyPr wrap="square" rtlCol="0">
            <a:spAutoFit/>
          </a:bodyPr>
          <a:lstStyle/>
          <a:p>
            <a:pPr algn="ctr"/>
            <a:r>
              <a:rPr lang="es-ES_tradnl" sz="2400" b="1" dirty="0" smtClean="0"/>
              <a:t>Atípicos</a:t>
            </a:r>
          </a:p>
          <a:p>
            <a:pPr algn="ctr"/>
            <a:endParaRPr lang="es-ES_tradnl" sz="1050" b="1" dirty="0" smtClean="0"/>
          </a:p>
          <a:p>
            <a:pPr algn="ctr"/>
            <a:endParaRPr lang="es-ES_tradnl" sz="2400" b="1" dirty="0" smtClean="0"/>
          </a:p>
          <a:p>
            <a:pPr algn="ctr"/>
            <a:r>
              <a:rPr lang="es-ES_tradnl" sz="2400" b="1" dirty="0" smtClean="0"/>
              <a:t>Falta de aire</a:t>
            </a:r>
          </a:p>
          <a:p>
            <a:pPr algn="ctr"/>
            <a:endParaRPr lang="es-ES_tradnl" sz="2400" b="1" dirty="0" smtClean="0"/>
          </a:p>
          <a:p>
            <a:pPr algn="ctr"/>
            <a:r>
              <a:rPr lang="es-ES_tradnl" sz="2400" b="1" dirty="0" smtClean="0"/>
              <a:t>Dolor de espalda</a:t>
            </a:r>
          </a:p>
          <a:p>
            <a:pPr algn="ctr"/>
            <a:endParaRPr lang="es-ES_tradnl" sz="2400" b="1" dirty="0" smtClean="0"/>
          </a:p>
          <a:p>
            <a:pPr algn="ctr"/>
            <a:r>
              <a:rPr lang="es-ES_tradnl" sz="2400" b="1" dirty="0" smtClean="0"/>
              <a:t>Indigestión</a:t>
            </a:r>
          </a:p>
          <a:p>
            <a:pPr algn="ctr"/>
            <a:endParaRPr lang="es-ES_tradnl" sz="2400" b="1" dirty="0" smtClean="0"/>
          </a:p>
          <a:p>
            <a:pPr algn="ctr"/>
            <a:r>
              <a:rPr lang="es-ES_tradnl" sz="2400" b="1" dirty="0" smtClean="0"/>
              <a:t>Mareos</a:t>
            </a:r>
          </a:p>
          <a:p>
            <a:pPr algn="ctr"/>
            <a:endParaRPr lang="es-ES_tradnl" sz="2400" b="1" dirty="0" smtClean="0"/>
          </a:p>
          <a:p>
            <a:pPr algn="ctr"/>
            <a:r>
              <a:rPr lang="es-ES_tradnl" sz="2400" b="1" dirty="0" smtClean="0"/>
              <a:t>Nauseas</a:t>
            </a:r>
          </a:p>
          <a:p>
            <a:pPr algn="ctr"/>
            <a:endParaRPr lang="es-ES_tradnl" sz="2400" b="1" dirty="0" smtClean="0"/>
          </a:p>
          <a:p>
            <a:pPr algn="ctr"/>
            <a:r>
              <a:rPr lang="es-ES_tradnl" sz="2400" b="1" dirty="0" smtClean="0"/>
              <a:t>Fatiga</a:t>
            </a:r>
          </a:p>
        </p:txBody>
      </p:sp>
    </p:spTree>
    <p:extLst>
      <p:ext uri="{BB962C8B-B14F-4D97-AF65-F5344CB8AC3E}">
        <p14:creationId xmlns:p14="http://schemas.microsoft.com/office/powerpoint/2010/main" val="18964312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82707" y="1727738"/>
            <a:ext cx="7806108" cy="4100979"/>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CuadroTexto 7"/>
          <p:cNvSpPr txBox="1"/>
          <p:nvPr/>
        </p:nvSpPr>
        <p:spPr>
          <a:xfrm>
            <a:off x="582707" y="527007"/>
            <a:ext cx="7978588" cy="830997"/>
          </a:xfrm>
          <a:prstGeom prst="rect">
            <a:avLst/>
          </a:prstGeom>
          <a:noFill/>
        </p:spPr>
        <p:txBody>
          <a:bodyPr wrap="square" rtlCol="0">
            <a:spAutoFit/>
          </a:bodyPr>
          <a:lstStyle/>
          <a:p>
            <a:pPr algn="ctr"/>
            <a:r>
              <a:rPr lang="es-ES_tradnl" sz="2400" b="1" dirty="0" smtClean="0"/>
              <a:t>Muerte según la demora desde el inicio de los síntomas a la consulta</a:t>
            </a:r>
            <a:endParaRPr lang="es-ES_tradnl" sz="2400" b="1" dirty="0"/>
          </a:p>
        </p:txBody>
      </p:sp>
      <p:sp>
        <p:nvSpPr>
          <p:cNvPr id="9" name="CuadroTexto 8"/>
          <p:cNvSpPr txBox="1"/>
          <p:nvPr/>
        </p:nvSpPr>
        <p:spPr>
          <a:xfrm>
            <a:off x="365568" y="6308398"/>
            <a:ext cx="8563646" cy="338554"/>
          </a:xfrm>
          <a:prstGeom prst="rect">
            <a:avLst/>
          </a:prstGeom>
          <a:noFill/>
        </p:spPr>
        <p:txBody>
          <a:bodyPr wrap="square" rtlCol="0">
            <a:spAutoFit/>
          </a:bodyPr>
          <a:lstStyle/>
          <a:p>
            <a:pPr algn="r"/>
            <a:r>
              <a:rPr lang="es-ES" sz="1600" dirty="0" smtClean="0"/>
              <a:t>Revista Argentina de Cardiología 2007;75:163-170</a:t>
            </a:r>
            <a:endParaRPr lang="es-ES" sz="1600" dirty="0"/>
          </a:p>
        </p:txBody>
      </p:sp>
      <p:graphicFrame>
        <p:nvGraphicFramePr>
          <p:cNvPr id="2" name="Gráfico 1"/>
          <p:cNvGraphicFramePr/>
          <p:nvPr>
            <p:extLst>
              <p:ext uri="{D42A27DB-BD31-4B8C-83A1-F6EECF244321}">
                <p14:modId xmlns:p14="http://schemas.microsoft.com/office/powerpoint/2010/main" val="2227561456"/>
              </p:ext>
            </p:extLst>
          </p:nvPr>
        </p:nvGraphicFramePr>
        <p:xfrm>
          <a:off x="1524000" y="1800412"/>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p:cNvSpPr txBox="1"/>
          <p:nvPr/>
        </p:nvSpPr>
        <p:spPr>
          <a:xfrm flipH="1">
            <a:off x="1777996" y="1962864"/>
            <a:ext cx="3493873" cy="707886"/>
          </a:xfrm>
          <a:prstGeom prst="rect">
            <a:avLst/>
          </a:prstGeom>
          <a:noFill/>
        </p:spPr>
        <p:txBody>
          <a:bodyPr wrap="square" rtlCol="0">
            <a:spAutoFit/>
          </a:bodyPr>
          <a:lstStyle/>
          <a:p>
            <a:r>
              <a:rPr lang="en-US" sz="2000" dirty="0" smtClean="0"/>
              <a:t>% </a:t>
            </a:r>
            <a:r>
              <a:rPr lang="en-US" sz="2000" dirty="0" err="1" smtClean="0"/>
              <a:t>Muerte</a:t>
            </a:r>
            <a:r>
              <a:rPr lang="en-US" sz="2000" dirty="0" smtClean="0"/>
              <a:t> </a:t>
            </a:r>
            <a:r>
              <a:rPr lang="en-US" sz="2000" dirty="0" err="1" smtClean="0"/>
              <a:t>durante</a:t>
            </a:r>
            <a:r>
              <a:rPr lang="en-US" sz="2000" dirty="0" smtClean="0"/>
              <a:t> la </a:t>
            </a:r>
            <a:r>
              <a:rPr lang="en-US" sz="2000" dirty="0" err="1" smtClean="0"/>
              <a:t>internación</a:t>
            </a:r>
            <a:endParaRPr lang="en-US" sz="2000" dirty="0"/>
          </a:p>
        </p:txBody>
      </p:sp>
      <p:pic>
        <p:nvPicPr>
          <p:cNvPr id="7" name="Picture 3" descr="Heart-1"/>
          <p:cNvPicPr>
            <a:picLocks noChangeAspect="1" noChangeArrowheads="1"/>
          </p:cNvPicPr>
          <p:nvPr/>
        </p:nvPicPr>
        <p:blipFill rotWithShape="1">
          <a:blip r:embed="rId5" cstate="print"/>
          <a:srcRect l="15534" t="19432" r="17811" b="11659"/>
          <a:stretch/>
        </p:blipFill>
        <p:spPr bwMode="auto">
          <a:xfrm>
            <a:off x="2224843" y="4145613"/>
            <a:ext cx="892101" cy="1149274"/>
          </a:xfrm>
          <a:prstGeom prst="rect">
            <a:avLst/>
          </a:prstGeom>
          <a:noFill/>
          <a:ln w="9525">
            <a:noFill/>
            <a:miter lim="800000"/>
            <a:headEnd/>
            <a:tailEnd/>
          </a:ln>
        </p:spPr>
      </p:pic>
      <p:pic>
        <p:nvPicPr>
          <p:cNvPr id="10" name="Picture 4" descr="Heart-1"/>
          <p:cNvPicPr>
            <a:picLocks noChangeAspect="1" noChangeArrowheads="1"/>
          </p:cNvPicPr>
          <p:nvPr/>
        </p:nvPicPr>
        <p:blipFill rotWithShape="1">
          <a:blip r:embed="rId6" cstate="print"/>
          <a:srcRect l="15533" t="19432" r="17483" b="11659"/>
          <a:stretch/>
        </p:blipFill>
        <p:spPr bwMode="auto">
          <a:xfrm>
            <a:off x="4148883" y="4126368"/>
            <a:ext cx="892101" cy="1168519"/>
          </a:xfrm>
          <a:prstGeom prst="rect">
            <a:avLst/>
          </a:prstGeom>
          <a:noFill/>
          <a:ln w="9525">
            <a:noFill/>
            <a:miter lim="800000"/>
            <a:headEnd/>
            <a:tailEnd/>
          </a:ln>
        </p:spPr>
      </p:pic>
      <p:pic>
        <p:nvPicPr>
          <p:cNvPr id="11" name="Picture 5" descr="Heart-1"/>
          <p:cNvPicPr>
            <a:picLocks noChangeAspect="1" noChangeArrowheads="1"/>
          </p:cNvPicPr>
          <p:nvPr/>
        </p:nvPicPr>
        <p:blipFill>
          <a:blip r:embed="rId7" cstate="print"/>
          <a:srcRect l="17731" t="19432" r="13998" b="11659"/>
          <a:stretch>
            <a:fillRect/>
          </a:stretch>
        </p:blipFill>
        <p:spPr bwMode="auto">
          <a:xfrm>
            <a:off x="6072923" y="4145612"/>
            <a:ext cx="892101" cy="1149275"/>
          </a:xfrm>
          <a:prstGeom prst="rect">
            <a:avLst/>
          </a:prstGeom>
          <a:noFill/>
          <a:ln w="9525">
            <a:noFill/>
            <a:miter lim="800000"/>
            <a:headEnd/>
            <a:tailEnd/>
          </a:ln>
        </p:spPr>
      </p:pic>
    </p:spTree>
    <p:extLst>
      <p:ext uri="{BB962C8B-B14F-4D97-AF65-F5344CB8AC3E}">
        <p14:creationId xmlns:p14="http://schemas.microsoft.com/office/powerpoint/2010/main" val="32464942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342900"/>
            <a:ext cx="9144000" cy="6171609"/>
          </a:xfrm>
          <a:prstGeom prst="rect">
            <a:avLst/>
          </a:prstGeom>
        </p:spPr>
      </p:pic>
    </p:spTree>
    <p:extLst>
      <p:ext uri="{BB962C8B-B14F-4D97-AF65-F5344CB8AC3E}">
        <p14:creationId xmlns:p14="http://schemas.microsoft.com/office/powerpoint/2010/main" val="23299389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92654" y="1373430"/>
            <a:ext cx="7830843" cy="4572896"/>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4" name="Imagen 3" descr="TED imagen 3.jpg"/>
          <p:cNvPicPr>
            <a:picLocks noChangeAspect="1"/>
          </p:cNvPicPr>
          <p:nvPr/>
        </p:nvPicPr>
        <p:blipFill rotWithShape="1">
          <a:blip r:embed="rId4">
            <a:extLst>
              <a:ext uri="{28A0092B-C50C-407E-A947-70E740481C1C}">
                <a14:useLocalDpi xmlns:a14="http://schemas.microsoft.com/office/drawing/2010/main" val="0"/>
              </a:ext>
            </a:extLst>
          </a:blip>
          <a:srcRect l="3115" t="12598" r="57367" b="6249"/>
          <a:stretch/>
        </p:blipFill>
        <p:spPr>
          <a:xfrm>
            <a:off x="1289108" y="1546626"/>
            <a:ext cx="2616693" cy="4257619"/>
          </a:xfrm>
          <a:prstGeom prst="rect">
            <a:avLst/>
          </a:prstGeom>
        </p:spPr>
      </p:pic>
      <p:pic>
        <p:nvPicPr>
          <p:cNvPr id="3" name="Imagen 2" descr="TED imagen 3.jpg"/>
          <p:cNvPicPr>
            <a:picLocks noChangeAspect="1"/>
          </p:cNvPicPr>
          <p:nvPr/>
        </p:nvPicPr>
        <p:blipFill rotWithShape="1">
          <a:blip r:embed="rId4">
            <a:extLst>
              <a:ext uri="{28A0092B-C50C-407E-A947-70E740481C1C}">
                <a14:useLocalDpi xmlns:a14="http://schemas.microsoft.com/office/drawing/2010/main" val="0"/>
              </a:ext>
            </a:extLst>
          </a:blip>
          <a:srcRect l="52517" t="12028" r="9731" b="6247"/>
          <a:stretch/>
        </p:blipFill>
        <p:spPr>
          <a:xfrm>
            <a:off x="5120734" y="1508138"/>
            <a:ext cx="2787070" cy="4324170"/>
          </a:xfrm>
          <a:prstGeom prst="rect">
            <a:avLst/>
          </a:prstGeom>
        </p:spPr>
      </p:pic>
      <p:sp>
        <p:nvSpPr>
          <p:cNvPr id="7" name="CuadroTexto 6"/>
          <p:cNvSpPr txBox="1"/>
          <p:nvPr/>
        </p:nvSpPr>
        <p:spPr>
          <a:xfrm>
            <a:off x="2842628" y="6238679"/>
            <a:ext cx="6142638" cy="338554"/>
          </a:xfrm>
          <a:prstGeom prst="rect">
            <a:avLst/>
          </a:prstGeom>
          <a:noFill/>
        </p:spPr>
        <p:txBody>
          <a:bodyPr wrap="square" rtlCol="0">
            <a:spAutoFit/>
          </a:bodyPr>
          <a:lstStyle/>
          <a:p>
            <a:pPr algn="r"/>
            <a:r>
              <a:rPr lang="en-US" sz="1600" dirty="0" smtClean="0"/>
              <a:t>Fernando </a:t>
            </a:r>
            <a:r>
              <a:rPr lang="en-US" sz="1600" dirty="0" err="1" smtClean="0"/>
              <a:t>Botero</a:t>
            </a:r>
            <a:r>
              <a:rPr lang="en-US" sz="1600" dirty="0" smtClean="0"/>
              <a:t>, Medellin 1932-presente</a:t>
            </a:r>
            <a:endParaRPr lang="en-US" sz="1600" dirty="0"/>
          </a:p>
        </p:txBody>
      </p:sp>
      <p:sp>
        <p:nvSpPr>
          <p:cNvPr id="8" name="CuadroTexto 7"/>
          <p:cNvSpPr txBox="1"/>
          <p:nvPr/>
        </p:nvSpPr>
        <p:spPr>
          <a:xfrm>
            <a:off x="621187" y="527007"/>
            <a:ext cx="7978588" cy="461665"/>
          </a:xfrm>
          <a:prstGeom prst="rect">
            <a:avLst/>
          </a:prstGeom>
          <a:noFill/>
        </p:spPr>
        <p:txBody>
          <a:bodyPr wrap="square" rtlCol="0">
            <a:spAutoFit/>
          </a:bodyPr>
          <a:lstStyle/>
          <a:p>
            <a:pPr algn="ctr"/>
            <a:r>
              <a:rPr lang="es-ES_tradnl" sz="2400" b="1" dirty="0" smtClean="0"/>
              <a:t>Sobrepeso según género</a:t>
            </a:r>
            <a:endParaRPr lang="es-ES_tradnl" sz="2400" b="1" dirty="0"/>
          </a:p>
        </p:txBody>
      </p:sp>
    </p:spTree>
    <p:extLst>
      <p:ext uri="{BB962C8B-B14F-4D97-AF65-F5344CB8AC3E}">
        <p14:creationId xmlns:p14="http://schemas.microsoft.com/office/powerpoint/2010/main" val="27399485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8053" name="Text Box 5"/>
          <p:cNvSpPr txBox="1">
            <a:spLocks noChangeArrowheads="1"/>
          </p:cNvSpPr>
          <p:nvPr/>
        </p:nvSpPr>
        <p:spPr bwMode="auto">
          <a:xfrm>
            <a:off x="461963" y="655850"/>
            <a:ext cx="8153400" cy="579438"/>
          </a:xfrm>
          <a:prstGeom prst="rect">
            <a:avLst/>
          </a:prstGeom>
          <a:noFill/>
          <a:ln>
            <a:noFill/>
          </a:ln>
          <a:effectLst/>
          <a:extLst>
            <a:ext uri="{909E8E84-426E-40dd-AFC4-6F175D3DCCD1}">
              <a14:hiddenFill xmlns:a14="http://schemas.microsoft.com/office/drawing/2010/main">
                <a:solidFill>
                  <a:srgbClr val="E5EDF3"/>
                </a:solidFill>
              </a14:hiddenFill>
            </a:ext>
            <a:ext uri="{91240B29-F687-4f45-9708-019B960494DF}">
              <a14:hiddenLine xmlns:a14="http://schemas.microsoft.com/office/drawing/2010/main" w="19050">
                <a:solidFill>
                  <a:srgbClr val="0066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3200" b="1" dirty="0" smtClean="0">
                <a:solidFill>
                  <a:schemeClr val="tx1">
                    <a:lumMod val="75000"/>
                    <a:lumOff val="25000"/>
                  </a:schemeClr>
                </a:solidFill>
                <a:cs typeface="+mn-cs"/>
              </a:rPr>
              <a:t>¿Cuál es el peso normal</a:t>
            </a:r>
            <a:r>
              <a:rPr lang="es-ES_tradnl" sz="3200" b="1" dirty="0">
                <a:solidFill>
                  <a:schemeClr val="tx1">
                    <a:lumMod val="75000"/>
                    <a:lumOff val="25000"/>
                  </a:schemeClr>
                </a:solidFill>
                <a:cs typeface="+mn-cs"/>
              </a:rPr>
              <a:t>?</a:t>
            </a:r>
            <a:endParaRPr lang="es-AR" sz="3200" b="1" dirty="0">
              <a:solidFill>
                <a:schemeClr val="tx1">
                  <a:lumMod val="75000"/>
                  <a:lumOff val="25000"/>
                </a:schemeClr>
              </a:solidFill>
              <a:cs typeface="+mn-cs"/>
            </a:endParaRPr>
          </a:p>
        </p:txBody>
      </p:sp>
    </p:spTree>
    <p:extLst>
      <p:ext uri="{BB962C8B-B14F-4D97-AF65-F5344CB8AC3E}">
        <p14:creationId xmlns:p14="http://schemas.microsoft.com/office/powerpoint/2010/main" val="19270992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uadroTexto 1"/>
          <p:cNvSpPr txBox="1"/>
          <p:nvPr/>
        </p:nvSpPr>
        <p:spPr>
          <a:xfrm>
            <a:off x="0" y="2032378"/>
            <a:ext cx="9142413" cy="1569660"/>
          </a:xfrm>
          <a:prstGeom prst="rect">
            <a:avLst/>
          </a:prstGeom>
          <a:noFill/>
        </p:spPr>
        <p:txBody>
          <a:bodyPr wrap="square" rtlCol="0">
            <a:spAutoFit/>
          </a:bodyPr>
          <a:lstStyle/>
          <a:p>
            <a:pPr algn="ctr"/>
            <a:r>
              <a:rPr lang="en-US" sz="9600" dirty="0" smtClean="0">
                <a:solidFill>
                  <a:srgbClr val="404040"/>
                </a:solidFill>
              </a:rPr>
              <a:t>IMC=Peso/Talla</a:t>
            </a:r>
            <a:r>
              <a:rPr lang="en-US" sz="9600" baseline="30000" dirty="0" smtClean="0">
                <a:solidFill>
                  <a:srgbClr val="404040"/>
                </a:solidFill>
              </a:rPr>
              <a:t>2</a:t>
            </a:r>
          </a:p>
        </p:txBody>
      </p:sp>
    </p:spTree>
    <p:extLst>
      <p:ext uri="{BB962C8B-B14F-4D97-AF65-F5344CB8AC3E}">
        <p14:creationId xmlns:p14="http://schemas.microsoft.com/office/powerpoint/2010/main" val="37894373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uadroTexto 1"/>
          <p:cNvSpPr txBox="1"/>
          <p:nvPr/>
        </p:nvSpPr>
        <p:spPr>
          <a:xfrm>
            <a:off x="1135185" y="2032378"/>
            <a:ext cx="6907303" cy="3046988"/>
          </a:xfrm>
          <a:prstGeom prst="rect">
            <a:avLst/>
          </a:prstGeom>
          <a:noFill/>
        </p:spPr>
        <p:txBody>
          <a:bodyPr wrap="square" rtlCol="0">
            <a:spAutoFit/>
          </a:bodyPr>
          <a:lstStyle/>
          <a:p>
            <a:pPr algn="ctr"/>
            <a:r>
              <a:rPr lang="en-US" sz="9600" dirty="0" smtClean="0">
                <a:solidFill>
                  <a:srgbClr val="404040"/>
                </a:solidFill>
              </a:rPr>
              <a:t>IMC=18.5-25</a:t>
            </a:r>
          </a:p>
          <a:p>
            <a:pPr algn="ctr"/>
            <a:endParaRPr lang="en-US" sz="9600" dirty="0">
              <a:solidFill>
                <a:srgbClr val="404040"/>
              </a:solidFill>
            </a:endParaRPr>
          </a:p>
        </p:txBody>
      </p:sp>
    </p:spTree>
    <p:extLst>
      <p:ext uri="{BB962C8B-B14F-4D97-AF65-F5344CB8AC3E}">
        <p14:creationId xmlns:p14="http://schemas.microsoft.com/office/powerpoint/2010/main" val="22594793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68300"/>
            <a:ext cx="9144000" cy="6121190"/>
          </a:xfrm>
          <a:prstGeom prst="rect">
            <a:avLst/>
          </a:prstGeom>
        </p:spPr>
      </p:pic>
    </p:spTree>
    <p:extLst>
      <p:ext uri="{BB962C8B-B14F-4D97-AF65-F5344CB8AC3E}">
        <p14:creationId xmlns:p14="http://schemas.microsoft.com/office/powerpoint/2010/main" val="2020402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4048" y="1477566"/>
            <a:ext cx="8369574" cy="4603464"/>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CuadroTexto 7"/>
          <p:cNvSpPr txBox="1"/>
          <p:nvPr/>
        </p:nvSpPr>
        <p:spPr>
          <a:xfrm>
            <a:off x="582707" y="527007"/>
            <a:ext cx="7978588" cy="461665"/>
          </a:xfrm>
          <a:prstGeom prst="rect">
            <a:avLst/>
          </a:prstGeom>
          <a:noFill/>
        </p:spPr>
        <p:txBody>
          <a:bodyPr wrap="square" rtlCol="0">
            <a:spAutoFit/>
          </a:bodyPr>
          <a:lstStyle/>
          <a:p>
            <a:pPr algn="ctr"/>
            <a:r>
              <a:rPr lang="es-ES" sz="2400" b="1" dirty="0" smtClean="0"/>
              <a:t>Las mujeres conocen los factores de riesgo cardiovascular</a:t>
            </a:r>
            <a:endParaRPr lang="es-ES" sz="2400" b="1" dirty="0"/>
          </a:p>
        </p:txBody>
      </p:sp>
      <p:graphicFrame>
        <p:nvGraphicFramePr>
          <p:cNvPr id="3" name="Gráfico 2"/>
          <p:cNvGraphicFramePr/>
          <p:nvPr>
            <p:extLst>
              <p:ext uri="{D42A27DB-BD31-4B8C-83A1-F6EECF244321}">
                <p14:modId xmlns:p14="http://schemas.microsoft.com/office/powerpoint/2010/main" val="2545570280"/>
              </p:ext>
            </p:extLst>
          </p:nvPr>
        </p:nvGraphicFramePr>
        <p:xfrm>
          <a:off x="1716404" y="1471852"/>
          <a:ext cx="6096000" cy="4393291"/>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p:cNvSpPr txBox="1"/>
          <p:nvPr/>
        </p:nvSpPr>
        <p:spPr>
          <a:xfrm>
            <a:off x="577208" y="5526525"/>
            <a:ext cx="1937785" cy="369332"/>
          </a:xfrm>
          <a:prstGeom prst="rect">
            <a:avLst/>
          </a:prstGeom>
          <a:noFill/>
        </p:spPr>
        <p:txBody>
          <a:bodyPr wrap="square" rtlCol="0">
            <a:spAutoFit/>
          </a:bodyPr>
          <a:lstStyle/>
          <a:p>
            <a:r>
              <a:rPr lang="es-ES" dirty="0" smtClean="0"/>
              <a:t>N</a:t>
            </a:r>
            <a:r>
              <a:rPr lang="en-US" dirty="0" smtClean="0"/>
              <a:t>=600 </a:t>
            </a:r>
            <a:r>
              <a:rPr lang="en-US" dirty="0" err="1" smtClean="0"/>
              <a:t>mujeres</a:t>
            </a:r>
            <a:endParaRPr lang="en-US" dirty="0"/>
          </a:p>
        </p:txBody>
      </p:sp>
      <p:sp>
        <p:nvSpPr>
          <p:cNvPr id="5" name="Rectángulo 4"/>
          <p:cNvSpPr/>
          <p:nvPr/>
        </p:nvSpPr>
        <p:spPr>
          <a:xfrm>
            <a:off x="6533364" y="6323338"/>
            <a:ext cx="2353529" cy="338554"/>
          </a:xfrm>
          <a:prstGeom prst="rect">
            <a:avLst/>
          </a:prstGeom>
        </p:spPr>
        <p:txBody>
          <a:bodyPr wrap="none">
            <a:spAutoFit/>
          </a:bodyPr>
          <a:lstStyle/>
          <a:p>
            <a:pPr algn="r"/>
            <a:r>
              <a:rPr lang="es-ES_tradnl" sz="1600" dirty="0" err="1"/>
              <a:t>Eur</a:t>
            </a:r>
            <a:r>
              <a:rPr lang="es-ES_tradnl" sz="1600" dirty="0"/>
              <a:t> </a:t>
            </a:r>
            <a:r>
              <a:rPr lang="es-ES_tradnl" sz="1600" dirty="0" err="1"/>
              <a:t>Heart</a:t>
            </a:r>
            <a:r>
              <a:rPr lang="es-ES_tradnl" sz="1600" dirty="0"/>
              <a:t> J </a:t>
            </a:r>
            <a:r>
              <a:rPr lang="es-ES_tradnl" sz="1600" dirty="0" smtClean="0"/>
              <a:t>2007;A:</a:t>
            </a:r>
            <a:r>
              <a:rPr lang="es-ES" sz="1600" dirty="0" smtClean="0"/>
              <a:t>82824</a:t>
            </a:r>
            <a:r>
              <a:rPr lang="es-ES_tradnl" sz="1600" dirty="0" smtClean="0"/>
              <a:t>. </a:t>
            </a:r>
            <a:endParaRPr lang="en-US" sz="1600" dirty="0"/>
          </a:p>
        </p:txBody>
      </p:sp>
    </p:spTree>
    <p:extLst>
      <p:ext uri="{BB962C8B-B14F-4D97-AF65-F5344CB8AC3E}">
        <p14:creationId xmlns:p14="http://schemas.microsoft.com/office/powerpoint/2010/main" val="16296641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60865" y="0"/>
            <a:ext cx="7608709" cy="6847839"/>
          </a:xfrm>
          <a:prstGeom prst="rect">
            <a:avLst/>
          </a:prstGeom>
        </p:spPr>
      </p:pic>
    </p:spTree>
    <p:extLst>
      <p:ext uri="{BB962C8B-B14F-4D97-AF65-F5344CB8AC3E}">
        <p14:creationId xmlns:p14="http://schemas.microsoft.com/office/powerpoint/2010/main" val="3753147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56430" y="909638"/>
            <a:ext cx="8159660" cy="5422054"/>
          </a:xfrm>
          <a:prstGeom prst="rect">
            <a:avLst/>
          </a:prstGeom>
        </p:spPr>
      </p:pic>
    </p:spTree>
    <p:extLst>
      <p:ext uri="{BB962C8B-B14F-4D97-AF65-F5344CB8AC3E}">
        <p14:creationId xmlns:p14="http://schemas.microsoft.com/office/powerpoint/2010/main" val="251662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a:ext>
            </a:extLst>
          </a:blip>
          <a:srcRect t="-4760"/>
          <a:stretch/>
        </p:blipFill>
        <p:spPr>
          <a:xfrm>
            <a:off x="1323353" y="285372"/>
            <a:ext cx="6442061" cy="6572628"/>
          </a:xfrm>
          <a:prstGeom prst="rect">
            <a:avLst/>
          </a:prstGeom>
          <a:ln>
            <a:noFill/>
          </a:ln>
          <a:effectLst>
            <a:softEdge rad="112500"/>
          </a:effectLst>
        </p:spPr>
      </p:pic>
    </p:spTree>
    <p:extLst>
      <p:ext uri="{BB962C8B-B14F-4D97-AF65-F5344CB8AC3E}">
        <p14:creationId xmlns:p14="http://schemas.microsoft.com/office/powerpoint/2010/main" val="204311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621187" y="323167"/>
            <a:ext cx="7978588" cy="461665"/>
          </a:xfrm>
          <a:prstGeom prst="rect">
            <a:avLst/>
          </a:prstGeom>
          <a:noFill/>
        </p:spPr>
        <p:txBody>
          <a:bodyPr wrap="square" rtlCol="0">
            <a:spAutoFit/>
          </a:bodyPr>
          <a:lstStyle/>
          <a:p>
            <a:pPr algn="ctr"/>
            <a:r>
              <a:rPr lang="es-ES_tradnl" sz="2400" b="1" dirty="0" smtClean="0"/>
              <a:t>Obesidad y sedentarismo en Argentina</a:t>
            </a:r>
            <a:endParaRPr lang="es-ES_tradnl" sz="2400" b="1" dirty="0"/>
          </a:p>
        </p:txBody>
      </p:sp>
      <p:pic>
        <p:nvPicPr>
          <p:cNvPr id="2" name="Imagen 1"/>
          <p:cNvPicPr>
            <a:picLocks noChangeAspect="1"/>
          </p:cNvPicPr>
          <p:nvPr/>
        </p:nvPicPr>
        <p:blipFill rotWithShape="1">
          <a:blip r:embed="rId3"/>
          <a:srcRect l="15718" t="-4544" r="18942" b="4544"/>
          <a:stretch/>
        </p:blipFill>
        <p:spPr>
          <a:xfrm rot="653945">
            <a:off x="5690925" y="1043136"/>
            <a:ext cx="2503315" cy="2554052"/>
          </a:xfrm>
          <a:prstGeom prst="rect">
            <a:avLst/>
          </a:prstGeom>
          <a:ln>
            <a:noFill/>
          </a:ln>
          <a:effectLst>
            <a:softEdge rad="112500"/>
          </a:effectLst>
        </p:spPr>
      </p:pic>
      <p:graphicFrame>
        <p:nvGraphicFramePr>
          <p:cNvPr id="9" name="Gráfico 8"/>
          <p:cNvGraphicFramePr/>
          <p:nvPr>
            <p:extLst>
              <p:ext uri="{D42A27DB-BD31-4B8C-83A1-F6EECF244321}">
                <p14:modId xmlns:p14="http://schemas.microsoft.com/office/powerpoint/2010/main" val="3056224797"/>
              </p:ext>
            </p:extLst>
          </p:nvPr>
        </p:nvGraphicFramePr>
        <p:xfrm>
          <a:off x="621187" y="902159"/>
          <a:ext cx="3171599" cy="2407611"/>
        </p:xfrm>
        <a:graphic>
          <a:graphicData uri="http://schemas.openxmlformats.org/drawingml/2006/chart">
            <c:chart xmlns:c="http://schemas.openxmlformats.org/drawingml/2006/chart" xmlns:r="http://schemas.openxmlformats.org/officeDocument/2006/relationships" r:id="rId4"/>
          </a:graphicData>
        </a:graphic>
      </p:graphicFrame>
      <p:pic>
        <p:nvPicPr>
          <p:cNvPr id="10" name="Imagen 9"/>
          <p:cNvPicPr>
            <a:picLocks noChangeAspect="1"/>
          </p:cNvPicPr>
          <p:nvPr/>
        </p:nvPicPr>
        <p:blipFill>
          <a:blip r:embed="rId5"/>
          <a:stretch>
            <a:fillRect/>
          </a:stretch>
        </p:blipFill>
        <p:spPr>
          <a:xfrm rot="620076">
            <a:off x="5569520" y="3787238"/>
            <a:ext cx="2602493" cy="2575661"/>
          </a:xfrm>
          <a:prstGeom prst="rect">
            <a:avLst/>
          </a:prstGeom>
          <a:ln>
            <a:noFill/>
          </a:ln>
          <a:effectLst>
            <a:softEdge rad="112500"/>
          </a:effectLst>
        </p:spPr>
      </p:pic>
      <p:graphicFrame>
        <p:nvGraphicFramePr>
          <p:cNvPr id="11" name="Gráfico 10"/>
          <p:cNvGraphicFramePr/>
          <p:nvPr>
            <p:extLst>
              <p:ext uri="{D42A27DB-BD31-4B8C-83A1-F6EECF244321}">
                <p14:modId xmlns:p14="http://schemas.microsoft.com/office/powerpoint/2010/main" val="1857401072"/>
              </p:ext>
            </p:extLst>
          </p:nvPr>
        </p:nvGraphicFramePr>
        <p:xfrm>
          <a:off x="621187" y="3666186"/>
          <a:ext cx="3171599" cy="240761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617945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06398" y="698438"/>
            <a:ext cx="7974819" cy="5594276"/>
          </a:xfrm>
          <a:prstGeom prst="rect">
            <a:avLst/>
          </a:prstGeom>
        </p:spPr>
      </p:pic>
    </p:spTree>
    <p:extLst>
      <p:ext uri="{BB962C8B-B14F-4D97-AF65-F5344CB8AC3E}">
        <p14:creationId xmlns:p14="http://schemas.microsoft.com/office/powerpoint/2010/main" val="17439010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Test #1</a:t>
            </a:r>
            <a:endParaRPr lang="en-US" dirty="0"/>
          </a:p>
        </p:txBody>
      </p:sp>
    </p:spTree>
    <p:extLst>
      <p:ext uri="{BB962C8B-B14F-4D97-AF65-F5344CB8AC3E}">
        <p14:creationId xmlns:p14="http://schemas.microsoft.com/office/powerpoint/2010/main" val="39526477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64291" y="1584198"/>
            <a:ext cx="5393137" cy="5272215"/>
          </a:xfrm>
          <a:prstGeom prst="rect">
            <a:avLst/>
          </a:prstGeom>
        </p:spPr>
      </p:pic>
      <p:sp>
        <p:nvSpPr>
          <p:cNvPr id="2" name="Rectángulo 1"/>
          <p:cNvSpPr/>
          <p:nvPr/>
        </p:nvSpPr>
        <p:spPr>
          <a:xfrm>
            <a:off x="247187" y="550206"/>
            <a:ext cx="8718840" cy="584776"/>
          </a:xfrm>
          <a:prstGeom prst="rect">
            <a:avLst/>
          </a:prstGeom>
        </p:spPr>
        <p:txBody>
          <a:bodyPr wrap="square">
            <a:spAutoFit/>
          </a:bodyPr>
          <a:lstStyle/>
          <a:p>
            <a:pPr algn="ctr"/>
            <a:r>
              <a:rPr lang="es-ES_tradnl" sz="3200" dirty="0" smtClean="0"/>
              <a:t>..molestias o </a:t>
            </a:r>
            <a:r>
              <a:rPr lang="es-ES_tradnl" sz="3200" dirty="0"/>
              <a:t>dolores de cabeza, espalda o cuello</a:t>
            </a:r>
          </a:p>
        </p:txBody>
      </p:sp>
    </p:spTree>
    <p:extLst>
      <p:ext uri="{BB962C8B-B14F-4D97-AF65-F5344CB8AC3E}">
        <p14:creationId xmlns:p14="http://schemas.microsoft.com/office/powerpoint/2010/main" val="37814867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89358" y="1358253"/>
            <a:ext cx="5518988" cy="5518988"/>
          </a:xfrm>
          <a:prstGeom prst="rect">
            <a:avLst/>
          </a:prstGeom>
        </p:spPr>
      </p:pic>
      <p:sp>
        <p:nvSpPr>
          <p:cNvPr id="2" name="Rectángulo 1"/>
          <p:cNvSpPr/>
          <p:nvPr/>
        </p:nvSpPr>
        <p:spPr>
          <a:xfrm>
            <a:off x="953122" y="501275"/>
            <a:ext cx="7253631" cy="584776"/>
          </a:xfrm>
          <a:prstGeom prst="rect">
            <a:avLst/>
          </a:prstGeom>
        </p:spPr>
        <p:txBody>
          <a:bodyPr wrap="square">
            <a:spAutoFit/>
          </a:bodyPr>
          <a:lstStyle/>
          <a:p>
            <a:r>
              <a:rPr lang="es-ES_tradnl" sz="3200" dirty="0" smtClean="0"/>
              <a:t>..contracturas </a:t>
            </a:r>
            <a:r>
              <a:rPr lang="es-ES_tradnl" sz="3200" dirty="0"/>
              <a:t>musculares, </a:t>
            </a:r>
            <a:r>
              <a:rPr lang="es-ES_tradnl" sz="3200" dirty="0" smtClean="0"/>
              <a:t>bruxismo?</a:t>
            </a:r>
            <a:endParaRPr lang="es-ES_tradnl" sz="3200" dirty="0"/>
          </a:p>
        </p:txBody>
      </p:sp>
    </p:spTree>
    <p:extLst>
      <p:ext uri="{BB962C8B-B14F-4D97-AF65-F5344CB8AC3E}">
        <p14:creationId xmlns:p14="http://schemas.microsoft.com/office/powerpoint/2010/main" val="21092036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ackgroundRemoval t="3250" b="98000" l="23175" r="76032">
                        <a14:foregroundMark x1="11429" y1="24500" x2="11429" y2="24500"/>
                        <a14:foregroundMark x1="5873" y1="42000" x2="5873" y2="42000"/>
                        <a14:foregroundMark x1="5873" y1="42000" x2="5873" y2="42000"/>
                        <a14:foregroundMark x1="73175" y1="25250" x2="73175" y2="25250"/>
                        <a14:foregroundMark x1="73175" y1="25250" x2="73175" y2="25250"/>
                        <a14:foregroundMark x1="32540" y1="29000" x2="32540" y2="29000"/>
                        <a14:foregroundMark x1="35873" y1="40000" x2="35873" y2="40000"/>
                        <a14:foregroundMark x1="29206" y1="53250" x2="29206" y2="53250"/>
                        <a14:foregroundMark x1="40952" y1="43750" x2="40952" y2="43750"/>
                        <a14:foregroundMark x1="40952" y1="43750" x2="40952" y2="43750"/>
                        <a14:foregroundMark x1="37302" y1="43500" x2="37302" y2="43500"/>
                        <a14:foregroundMark x1="37302" y1="43500" x2="37302" y2="43500"/>
                        <a14:backgroundMark x1="31587" y1="34750" x2="31587" y2="34750"/>
                        <a14:backgroundMark x1="32540" y1="43000" x2="32540" y2="43000"/>
                        <a14:backgroundMark x1="29206" y1="63750" x2="29206" y2="63750"/>
                        <a14:backgroundMark x1="68571" y1="52500" x2="68571" y2="52500"/>
                      </a14:backgroundRemoval>
                    </a14:imgEffect>
                  </a14:imgLayer>
                </a14:imgProps>
              </a:ext>
            </a:extLst>
          </a:blip>
          <a:srcRect l="29169" r="28508"/>
          <a:stretch/>
        </p:blipFill>
        <p:spPr>
          <a:xfrm>
            <a:off x="2231887" y="1270088"/>
            <a:ext cx="4733138" cy="5578927"/>
          </a:xfrm>
          <a:prstGeom prst="rect">
            <a:avLst/>
          </a:prstGeom>
        </p:spPr>
      </p:pic>
      <p:sp>
        <p:nvSpPr>
          <p:cNvPr id="2" name="Rectángulo 1"/>
          <p:cNvSpPr/>
          <p:nvPr/>
        </p:nvSpPr>
        <p:spPr>
          <a:xfrm>
            <a:off x="3429426" y="550205"/>
            <a:ext cx="2301024" cy="584776"/>
          </a:xfrm>
          <a:prstGeom prst="rect">
            <a:avLst/>
          </a:prstGeom>
        </p:spPr>
        <p:txBody>
          <a:bodyPr wrap="square">
            <a:spAutoFit/>
          </a:bodyPr>
          <a:lstStyle/>
          <a:p>
            <a:pPr algn="ctr"/>
            <a:r>
              <a:rPr lang="es-ES_tradnl" sz="3200" dirty="0" smtClean="0"/>
              <a:t>..olvidos? </a:t>
            </a:r>
            <a:endParaRPr lang="es-ES_tradnl" sz="3200" dirty="0"/>
          </a:p>
        </p:txBody>
      </p:sp>
    </p:spTree>
    <p:extLst>
      <p:ext uri="{BB962C8B-B14F-4D97-AF65-F5344CB8AC3E}">
        <p14:creationId xmlns:p14="http://schemas.microsoft.com/office/powerpoint/2010/main" val="40691514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ired_1794882a.jpg"/>
          <p:cNvPicPr>
            <a:picLocks noChangeAspect="1"/>
          </p:cNvPicPr>
          <p:nvPr/>
        </p:nvPicPr>
        <p:blipFill>
          <a:blip r:embed="rId2">
            <a:extLst>
              <a:ext uri="{BEBA8EAE-BF5A-486C-A8C5-ECC9F3942E4B}">
                <a14:imgProps xmlns:a14="http://schemas.microsoft.com/office/drawing/2010/main">
                  <a14:imgLayer r:embed="rId3">
                    <a14:imgEffect>
                      <a14:backgroundRemoval t="9794" b="99742" l="968" r="98387">
                        <a14:foregroundMark x1="80161" y1="81701" x2="80161" y2="81701"/>
                      </a14:backgroundRemoval>
                    </a14:imgEffect>
                  </a14:imgLayer>
                </a14:imgProps>
              </a:ext>
              <a:ext uri="{28A0092B-C50C-407E-A947-70E740481C1C}">
                <a14:useLocalDpi xmlns:a14="http://schemas.microsoft.com/office/drawing/2010/main" val="0"/>
              </a:ext>
            </a:extLst>
          </a:blip>
          <a:stretch>
            <a:fillRect/>
          </a:stretch>
        </p:blipFill>
        <p:spPr>
          <a:xfrm>
            <a:off x="359976" y="1357343"/>
            <a:ext cx="8439923" cy="5281758"/>
          </a:xfrm>
          <a:prstGeom prst="rect">
            <a:avLst/>
          </a:prstGeom>
          <a:ln>
            <a:noFill/>
          </a:ln>
          <a:effectLst>
            <a:softEdge rad="112500"/>
          </a:effectLst>
        </p:spPr>
      </p:pic>
      <p:sp>
        <p:nvSpPr>
          <p:cNvPr id="3" name="Rectángulo 2"/>
          <p:cNvSpPr/>
          <p:nvPr/>
        </p:nvSpPr>
        <p:spPr>
          <a:xfrm>
            <a:off x="103483" y="542807"/>
            <a:ext cx="9009854" cy="584776"/>
          </a:xfrm>
          <a:prstGeom prst="rect">
            <a:avLst/>
          </a:prstGeom>
        </p:spPr>
        <p:txBody>
          <a:bodyPr wrap="square">
            <a:spAutoFit/>
          </a:bodyPr>
          <a:lstStyle/>
          <a:p>
            <a:pPr algn="ctr"/>
            <a:r>
              <a:rPr lang="es-ES_tradnl" sz="3200" dirty="0" smtClean="0"/>
              <a:t>.. mucho cansancio, problemas </a:t>
            </a:r>
            <a:r>
              <a:rPr lang="es-ES_tradnl" sz="3200" dirty="0"/>
              <a:t>para </a:t>
            </a:r>
            <a:r>
              <a:rPr lang="es-ES_tradnl" sz="3200" dirty="0" smtClean="0"/>
              <a:t>dormir?</a:t>
            </a:r>
            <a:endParaRPr lang="es-ES_tradnl" sz="3200" dirty="0"/>
          </a:p>
        </p:txBody>
      </p:sp>
    </p:spTree>
    <p:extLst>
      <p:ext uri="{BB962C8B-B14F-4D97-AF65-F5344CB8AC3E}">
        <p14:creationId xmlns:p14="http://schemas.microsoft.com/office/powerpoint/2010/main" val="17092802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4048" y="1496810"/>
            <a:ext cx="8369574" cy="4603464"/>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CuadroTexto 7"/>
          <p:cNvSpPr txBox="1"/>
          <p:nvPr/>
        </p:nvSpPr>
        <p:spPr>
          <a:xfrm>
            <a:off x="582707" y="527007"/>
            <a:ext cx="7978588" cy="830997"/>
          </a:xfrm>
          <a:prstGeom prst="rect">
            <a:avLst/>
          </a:prstGeom>
          <a:noFill/>
        </p:spPr>
        <p:txBody>
          <a:bodyPr wrap="square" rtlCol="0">
            <a:spAutoFit/>
          </a:bodyPr>
          <a:lstStyle/>
          <a:p>
            <a:pPr algn="ctr"/>
            <a:r>
              <a:rPr lang="es-ES" sz="2400" b="1" dirty="0" smtClean="0"/>
              <a:t>Las mujeres conocen los síntomas de la enfermedad cardiovascular</a:t>
            </a:r>
            <a:endParaRPr lang="es-ES" sz="2400" b="1" dirty="0"/>
          </a:p>
        </p:txBody>
      </p:sp>
      <p:graphicFrame>
        <p:nvGraphicFramePr>
          <p:cNvPr id="3" name="Gráfico 2"/>
          <p:cNvGraphicFramePr/>
          <p:nvPr>
            <p:extLst>
              <p:ext uri="{D42A27DB-BD31-4B8C-83A1-F6EECF244321}">
                <p14:modId xmlns:p14="http://schemas.microsoft.com/office/powerpoint/2010/main" val="1486609176"/>
              </p:ext>
            </p:extLst>
          </p:nvPr>
        </p:nvGraphicFramePr>
        <p:xfrm>
          <a:off x="1716404" y="1529586"/>
          <a:ext cx="6096000" cy="4393291"/>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5"/>
          <p:cNvSpPr txBox="1"/>
          <p:nvPr/>
        </p:nvSpPr>
        <p:spPr>
          <a:xfrm>
            <a:off x="577208" y="5526525"/>
            <a:ext cx="1937785" cy="369332"/>
          </a:xfrm>
          <a:prstGeom prst="rect">
            <a:avLst/>
          </a:prstGeom>
          <a:noFill/>
        </p:spPr>
        <p:txBody>
          <a:bodyPr wrap="square" rtlCol="0">
            <a:spAutoFit/>
          </a:bodyPr>
          <a:lstStyle/>
          <a:p>
            <a:r>
              <a:rPr lang="es-ES" dirty="0" smtClean="0"/>
              <a:t>N</a:t>
            </a:r>
            <a:r>
              <a:rPr lang="en-US" dirty="0" smtClean="0"/>
              <a:t>=600 </a:t>
            </a:r>
            <a:r>
              <a:rPr lang="en-US" dirty="0" err="1" smtClean="0"/>
              <a:t>mujeres</a:t>
            </a:r>
            <a:endParaRPr lang="en-US" dirty="0"/>
          </a:p>
        </p:txBody>
      </p:sp>
      <p:sp>
        <p:nvSpPr>
          <p:cNvPr id="7" name="Rectángulo 6"/>
          <p:cNvSpPr/>
          <p:nvPr/>
        </p:nvSpPr>
        <p:spPr>
          <a:xfrm>
            <a:off x="6533364" y="6323338"/>
            <a:ext cx="2353529" cy="338554"/>
          </a:xfrm>
          <a:prstGeom prst="rect">
            <a:avLst/>
          </a:prstGeom>
        </p:spPr>
        <p:txBody>
          <a:bodyPr wrap="none">
            <a:spAutoFit/>
          </a:bodyPr>
          <a:lstStyle/>
          <a:p>
            <a:pPr algn="r"/>
            <a:r>
              <a:rPr lang="es-ES_tradnl" sz="1600" dirty="0" err="1"/>
              <a:t>Eur</a:t>
            </a:r>
            <a:r>
              <a:rPr lang="es-ES_tradnl" sz="1600" dirty="0"/>
              <a:t> </a:t>
            </a:r>
            <a:r>
              <a:rPr lang="es-ES_tradnl" sz="1600" dirty="0" err="1"/>
              <a:t>Heart</a:t>
            </a:r>
            <a:r>
              <a:rPr lang="es-ES_tradnl" sz="1600" dirty="0"/>
              <a:t> J </a:t>
            </a:r>
            <a:r>
              <a:rPr lang="es-ES_tradnl" sz="1600" dirty="0" smtClean="0"/>
              <a:t>2007;A:</a:t>
            </a:r>
            <a:r>
              <a:rPr lang="es-ES" sz="1600" dirty="0" smtClean="0"/>
              <a:t>82824</a:t>
            </a:r>
            <a:r>
              <a:rPr lang="es-ES_tradnl" sz="1600" dirty="0" smtClean="0"/>
              <a:t>. </a:t>
            </a:r>
            <a:endParaRPr lang="en-US" sz="1600" dirty="0"/>
          </a:p>
        </p:txBody>
      </p:sp>
    </p:spTree>
    <p:extLst>
      <p:ext uri="{BB962C8B-B14F-4D97-AF65-F5344CB8AC3E}">
        <p14:creationId xmlns:p14="http://schemas.microsoft.com/office/powerpoint/2010/main" val="10455790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ackgroundRemoval t="308" b="96308" l="0" r="99077">
                        <a14:foregroundMark x1="20615" y1="16308" x2="20615" y2="16308"/>
                        <a14:foregroundMark x1="24308" y1="11077" x2="24308" y2="11077"/>
                        <a14:foregroundMark x1="6769" y1="76000" x2="6769" y2="76000"/>
                        <a14:foregroundMark x1="12923" y1="69846" x2="12923" y2="69846"/>
                        <a14:foregroundMark x1="14769" y1="79385" x2="14769" y2="79385"/>
                        <a14:foregroundMark x1="18462" y1="77538" x2="18462" y2="77538"/>
                        <a14:foregroundMark x1="27385" y1="2769" x2="27385" y2="2769"/>
                        <a14:foregroundMark x1="62154" y1="2769" x2="62154" y2="2769"/>
                        <a14:foregroundMark x1="75385" y1="6154" x2="75385" y2="6154"/>
                        <a14:foregroundMark x1="61231" y1="6462" x2="61231" y2="6462"/>
                        <a14:foregroundMark x1="68923" y1="8308" x2="68923" y2="8308"/>
                        <a14:foregroundMark x1="72615" y1="10154" x2="72615" y2="10154"/>
                        <a14:foregroundMark x1="70462" y1="2462" x2="70462" y2="2462"/>
                        <a14:foregroundMark x1="77231" y1="12000" x2="77231" y2="12000"/>
                        <a14:foregroundMark x1="73846" y1="13538" x2="73846" y2="13538"/>
                        <a14:foregroundMark x1="78154" y1="26769" x2="78154" y2="26769"/>
                        <a14:foregroundMark x1="80923" y1="21231" x2="80923" y2="21231"/>
                        <a14:foregroundMark x1="81538" y1="15692" x2="81538" y2="15692"/>
                        <a14:foregroundMark x1="80923" y1="4000" x2="80923" y2="4000"/>
                        <a14:foregroundMark x1="78154" y1="33231" x2="78154" y2="33231"/>
                        <a14:foregroundMark x1="77231" y1="40308" x2="77231" y2="40308"/>
                        <a14:foregroundMark x1="76000" y1="36923" x2="76000" y2="36923"/>
                        <a14:foregroundMark x1="79385" y1="51692" x2="79385" y2="51692"/>
                        <a14:foregroundMark x1="79385" y1="46154" x2="79385" y2="46154"/>
                        <a14:foregroundMark x1="81846" y1="53538" x2="81846" y2="53538"/>
                        <a14:foregroundMark x1="81846" y1="61231" x2="81846" y2="61231"/>
                        <a14:foregroundMark x1="24308" y1="89538" x2="24308" y2="89538"/>
                        <a14:foregroundMark x1="15385" y1="86769" x2="15385" y2="86769"/>
                        <a14:foregroundMark x1="16000" y1="90769" x2="16000" y2="90769"/>
                        <a14:foregroundMark x1="10154" y1="76000" x2="10154" y2="76000"/>
                        <a14:foregroundMark x1="10154" y1="81846" x2="10154" y2="81846"/>
                        <a14:foregroundMark x1="75692" y1="67077" x2="75692" y2="67077"/>
                        <a14:foregroundMark x1="80923" y1="43077" x2="80923" y2="43077"/>
                        <a14:foregroundMark x1="78462" y1="18462" x2="78462" y2="18462"/>
                        <a14:foregroundMark x1="80308" y1="30462" x2="80308" y2="30462"/>
                        <a14:backgroundMark x1="86462" y1="47692" x2="86462" y2="47692"/>
                        <a14:backgroundMark x1="90769" y1="20615" x2="90769" y2="20615"/>
                      </a14:backgroundRemoval>
                    </a14:imgEffect>
                  </a14:imgLayer>
                </a14:imgProps>
              </a:ext>
            </a:extLst>
          </a:blip>
          <a:stretch>
            <a:fillRect/>
          </a:stretch>
        </p:blipFill>
        <p:spPr>
          <a:xfrm>
            <a:off x="2097204" y="2174546"/>
            <a:ext cx="4724600" cy="4683454"/>
          </a:xfrm>
          <a:prstGeom prst="rect">
            <a:avLst/>
          </a:prstGeom>
          <a:ln>
            <a:noFill/>
          </a:ln>
          <a:effectLst>
            <a:softEdge rad="112500"/>
          </a:effectLst>
        </p:spPr>
      </p:pic>
      <p:sp>
        <p:nvSpPr>
          <p:cNvPr id="5" name="Rectángulo 4"/>
          <p:cNvSpPr/>
          <p:nvPr/>
        </p:nvSpPr>
        <p:spPr>
          <a:xfrm>
            <a:off x="3429426" y="550205"/>
            <a:ext cx="2301024" cy="584776"/>
          </a:xfrm>
          <a:prstGeom prst="rect">
            <a:avLst/>
          </a:prstGeom>
        </p:spPr>
        <p:txBody>
          <a:bodyPr wrap="square">
            <a:spAutoFit/>
          </a:bodyPr>
          <a:lstStyle/>
          <a:p>
            <a:pPr algn="ctr"/>
            <a:r>
              <a:rPr lang="es-ES_tradnl" sz="3200" dirty="0" smtClean="0"/>
              <a:t>..ansiedad? </a:t>
            </a:r>
            <a:endParaRPr lang="es-ES_tradnl" sz="3200" dirty="0"/>
          </a:p>
        </p:txBody>
      </p:sp>
    </p:spTree>
    <p:extLst>
      <p:ext uri="{BB962C8B-B14F-4D97-AF65-F5344CB8AC3E}">
        <p14:creationId xmlns:p14="http://schemas.microsoft.com/office/powerpoint/2010/main" val="6792243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backgroundRemoval t="28992" b="100000" l="25965" r="57719">
                        <a14:foregroundMark x1="54035" y1="96639" x2="54035" y2="96639"/>
                        <a14:foregroundMark x1="56667" y1="97479" x2="56667" y2="97479"/>
                        <a14:foregroundMark x1="57719" y1="97899" x2="57719" y2="97899"/>
                        <a14:foregroundMark x1="51579" y1="70588" x2="51579" y2="70588"/>
                        <a14:backgroundMark x1="32632" y1="47059" x2="32632" y2="47059"/>
                        <a14:backgroundMark x1="52456" y1="40336" x2="52456" y2="40336"/>
                        <a14:backgroundMark x1="53509" y1="71849" x2="53509" y2="71849"/>
                        <a14:backgroundMark x1="28772" y1="63866" x2="28772" y2="63866"/>
                        <a14:backgroundMark x1="27018" y1="84454" x2="27018" y2="84454"/>
                        <a14:backgroundMark x1="28246" y1="80672" x2="28246" y2="80672"/>
                        <a14:backgroundMark x1="31228" y1="82353" x2="31228" y2="82353"/>
                        <a14:backgroundMark x1="32105" y1="64286" x2="32105" y2="64286"/>
                        <a14:backgroundMark x1="27193" y1="68067" x2="27193" y2="68067"/>
                        <a14:backgroundMark x1="31053" y1="42437" x2="31053" y2="42437"/>
                        <a14:backgroundMark x1="56140" y1="94958" x2="56140" y2="94958"/>
                        <a14:backgroundMark x1="32456" y1="51261" x2="32456" y2="51261"/>
                        <a14:backgroundMark x1="31579" y1="71429" x2="31579" y2="71429"/>
                        <a14:backgroundMark x1="50877" y1="42437" x2="50877" y2="42437"/>
                        <a14:backgroundMark x1="50877" y1="47059" x2="50877" y2="47059"/>
                        <a14:backgroundMark x1="52281" y1="72269" x2="52281" y2="72269"/>
                      </a14:backgroundRemoval>
                    </a14:imgEffect>
                  </a14:imgLayer>
                </a14:imgProps>
              </a:ext>
            </a:extLst>
          </a:blip>
          <a:srcRect l="29124" t="29431" r="44777" b="-1"/>
          <a:stretch/>
        </p:blipFill>
        <p:spPr>
          <a:xfrm>
            <a:off x="2392990" y="1962865"/>
            <a:ext cx="4335795" cy="4895135"/>
          </a:xfrm>
          <a:prstGeom prst="rect">
            <a:avLst/>
          </a:prstGeom>
          <a:ln>
            <a:noFill/>
          </a:ln>
          <a:effectLst>
            <a:softEdge rad="112500"/>
          </a:effectLst>
        </p:spPr>
      </p:pic>
      <p:sp>
        <p:nvSpPr>
          <p:cNvPr id="3" name="Rectángulo 2"/>
          <p:cNvSpPr/>
          <p:nvPr/>
        </p:nvSpPr>
        <p:spPr>
          <a:xfrm>
            <a:off x="3628896" y="535999"/>
            <a:ext cx="1902083" cy="584776"/>
          </a:xfrm>
          <a:prstGeom prst="rect">
            <a:avLst/>
          </a:prstGeom>
        </p:spPr>
        <p:txBody>
          <a:bodyPr wrap="none">
            <a:spAutoFit/>
          </a:bodyPr>
          <a:lstStyle/>
          <a:p>
            <a:r>
              <a:rPr lang="es-ES" sz="3200" dirty="0" smtClean="0"/>
              <a:t>…t</a:t>
            </a:r>
            <a:r>
              <a:rPr lang="es-ES_tradnl" sz="3200" dirty="0" err="1" smtClean="0"/>
              <a:t>ensión</a:t>
            </a:r>
            <a:r>
              <a:rPr lang="es-ES_tradnl" sz="3200" dirty="0" smtClean="0"/>
              <a:t>?</a:t>
            </a:r>
            <a:endParaRPr lang="es-ES_tradnl" sz="3200" dirty="0"/>
          </a:p>
        </p:txBody>
      </p:sp>
    </p:spTree>
    <p:extLst>
      <p:ext uri="{BB962C8B-B14F-4D97-AF65-F5344CB8AC3E}">
        <p14:creationId xmlns:p14="http://schemas.microsoft.com/office/powerpoint/2010/main" val="29307031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tress-at-work-2.jpg"/>
          <p:cNvPicPr>
            <a:picLocks noChangeAspect="1"/>
          </p:cNvPicPr>
          <p:nvPr/>
        </p:nvPicPr>
        <p:blipFill rotWithShape="1">
          <a:blip r:embed="rId2">
            <a:extLst>
              <a:ext uri="{28A0092B-C50C-407E-A947-70E740481C1C}">
                <a14:useLocalDpi xmlns:a14="http://schemas.microsoft.com/office/drawing/2010/main" val="0"/>
              </a:ext>
            </a:extLst>
          </a:blip>
          <a:srcRect t="-2859"/>
          <a:stretch/>
        </p:blipFill>
        <p:spPr>
          <a:xfrm>
            <a:off x="1009279" y="1669789"/>
            <a:ext cx="7141317" cy="5188212"/>
          </a:xfrm>
          <a:prstGeom prst="rect">
            <a:avLst/>
          </a:prstGeom>
          <a:ln>
            <a:noFill/>
          </a:ln>
          <a:effectLst>
            <a:softEdge rad="112500"/>
          </a:effectLst>
        </p:spPr>
      </p:pic>
      <p:sp>
        <p:nvSpPr>
          <p:cNvPr id="3" name="Rectángulo 2"/>
          <p:cNvSpPr/>
          <p:nvPr/>
        </p:nvSpPr>
        <p:spPr>
          <a:xfrm>
            <a:off x="529743" y="566625"/>
            <a:ext cx="8095285" cy="584776"/>
          </a:xfrm>
          <a:prstGeom prst="rect">
            <a:avLst/>
          </a:prstGeom>
        </p:spPr>
        <p:txBody>
          <a:bodyPr wrap="none">
            <a:spAutoFit/>
          </a:bodyPr>
          <a:lstStyle/>
          <a:p>
            <a:r>
              <a:rPr lang="es-ES" sz="3200" dirty="0" smtClean="0"/>
              <a:t>…i</a:t>
            </a:r>
            <a:r>
              <a:rPr lang="es-ES_tradnl" sz="3200" dirty="0" err="1" smtClean="0"/>
              <a:t>rritabilidad</a:t>
            </a:r>
            <a:r>
              <a:rPr lang="es-ES_tradnl" sz="3200" dirty="0"/>
              <a:t>, </a:t>
            </a:r>
            <a:r>
              <a:rPr lang="es-ES_tradnl" sz="3200" dirty="0" smtClean="0"/>
              <a:t>impaciencia, sensación de enojo?</a:t>
            </a:r>
            <a:endParaRPr lang="en-US" sz="3200" dirty="0"/>
          </a:p>
        </p:txBody>
      </p:sp>
    </p:spTree>
    <p:extLst>
      <p:ext uri="{BB962C8B-B14F-4D97-AF65-F5344CB8AC3E}">
        <p14:creationId xmlns:p14="http://schemas.microsoft.com/office/powerpoint/2010/main" val="34725710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Test #1</a:t>
            </a:r>
            <a:endParaRPr lang="en-US" dirty="0"/>
          </a:p>
        </p:txBody>
      </p:sp>
    </p:spTree>
    <p:extLst>
      <p:ext uri="{BB962C8B-B14F-4D97-AF65-F5344CB8AC3E}">
        <p14:creationId xmlns:p14="http://schemas.microsoft.com/office/powerpoint/2010/main" val="39526477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64291" y="1584198"/>
            <a:ext cx="5393137" cy="5272215"/>
          </a:xfrm>
          <a:prstGeom prst="rect">
            <a:avLst/>
          </a:prstGeom>
        </p:spPr>
      </p:pic>
      <p:sp>
        <p:nvSpPr>
          <p:cNvPr id="2" name="Rectángulo 1"/>
          <p:cNvSpPr/>
          <p:nvPr/>
        </p:nvSpPr>
        <p:spPr>
          <a:xfrm>
            <a:off x="247187" y="550206"/>
            <a:ext cx="8718840" cy="584776"/>
          </a:xfrm>
          <a:prstGeom prst="rect">
            <a:avLst/>
          </a:prstGeom>
        </p:spPr>
        <p:txBody>
          <a:bodyPr wrap="square">
            <a:spAutoFit/>
          </a:bodyPr>
          <a:lstStyle/>
          <a:p>
            <a:pPr algn="ctr"/>
            <a:r>
              <a:rPr lang="es-ES_tradnl" sz="3200" dirty="0" smtClean="0"/>
              <a:t>..molestias o </a:t>
            </a:r>
            <a:r>
              <a:rPr lang="es-ES_tradnl" sz="3200" dirty="0"/>
              <a:t>dolores de cabeza, espalda o cuello</a:t>
            </a:r>
          </a:p>
        </p:txBody>
      </p:sp>
    </p:spTree>
    <p:extLst>
      <p:ext uri="{BB962C8B-B14F-4D97-AF65-F5344CB8AC3E}">
        <p14:creationId xmlns:p14="http://schemas.microsoft.com/office/powerpoint/2010/main" val="37814867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89358" y="1358253"/>
            <a:ext cx="5518988" cy="5518988"/>
          </a:xfrm>
          <a:prstGeom prst="rect">
            <a:avLst/>
          </a:prstGeom>
        </p:spPr>
      </p:pic>
      <p:sp>
        <p:nvSpPr>
          <p:cNvPr id="2" name="Rectángulo 1"/>
          <p:cNvSpPr/>
          <p:nvPr/>
        </p:nvSpPr>
        <p:spPr>
          <a:xfrm>
            <a:off x="953122" y="501275"/>
            <a:ext cx="7253631" cy="584776"/>
          </a:xfrm>
          <a:prstGeom prst="rect">
            <a:avLst/>
          </a:prstGeom>
        </p:spPr>
        <p:txBody>
          <a:bodyPr wrap="square">
            <a:spAutoFit/>
          </a:bodyPr>
          <a:lstStyle/>
          <a:p>
            <a:r>
              <a:rPr lang="es-ES_tradnl" sz="3200" dirty="0" smtClean="0"/>
              <a:t>..contracturas </a:t>
            </a:r>
            <a:r>
              <a:rPr lang="es-ES_tradnl" sz="3200" dirty="0"/>
              <a:t>musculares, </a:t>
            </a:r>
            <a:r>
              <a:rPr lang="es-ES_tradnl" sz="3200" dirty="0" smtClean="0"/>
              <a:t>bruxismo?</a:t>
            </a:r>
            <a:endParaRPr lang="es-ES_tradnl" sz="3200" dirty="0"/>
          </a:p>
        </p:txBody>
      </p:sp>
    </p:spTree>
    <p:extLst>
      <p:ext uri="{BB962C8B-B14F-4D97-AF65-F5344CB8AC3E}">
        <p14:creationId xmlns:p14="http://schemas.microsoft.com/office/powerpoint/2010/main" val="21092036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ackgroundRemoval t="3250" b="98000" l="23175" r="76032">
                        <a14:foregroundMark x1="11429" y1="24500" x2="11429" y2="24500"/>
                        <a14:foregroundMark x1="5873" y1="42000" x2="5873" y2="42000"/>
                        <a14:foregroundMark x1="5873" y1="42000" x2="5873" y2="42000"/>
                        <a14:foregroundMark x1="73175" y1="25250" x2="73175" y2="25250"/>
                        <a14:foregroundMark x1="73175" y1="25250" x2="73175" y2="25250"/>
                        <a14:foregroundMark x1="32540" y1="29000" x2="32540" y2="29000"/>
                        <a14:foregroundMark x1="35873" y1="40000" x2="35873" y2="40000"/>
                        <a14:foregroundMark x1="29206" y1="53250" x2="29206" y2="53250"/>
                        <a14:foregroundMark x1="40952" y1="43750" x2="40952" y2="43750"/>
                        <a14:foregroundMark x1="40952" y1="43750" x2="40952" y2="43750"/>
                        <a14:foregroundMark x1="37302" y1="43500" x2="37302" y2="43500"/>
                        <a14:foregroundMark x1="37302" y1="43500" x2="37302" y2="43500"/>
                        <a14:backgroundMark x1="31587" y1="34750" x2="31587" y2="34750"/>
                        <a14:backgroundMark x1="32540" y1="43000" x2="32540" y2="43000"/>
                        <a14:backgroundMark x1="29206" y1="63750" x2="29206" y2="63750"/>
                        <a14:backgroundMark x1="68571" y1="52500" x2="68571" y2="52500"/>
                      </a14:backgroundRemoval>
                    </a14:imgEffect>
                  </a14:imgLayer>
                </a14:imgProps>
              </a:ext>
            </a:extLst>
          </a:blip>
          <a:srcRect l="29169" r="28508"/>
          <a:stretch/>
        </p:blipFill>
        <p:spPr>
          <a:xfrm>
            <a:off x="2231887" y="1270088"/>
            <a:ext cx="4733138" cy="5578927"/>
          </a:xfrm>
          <a:prstGeom prst="rect">
            <a:avLst/>
          </a:prstGeom>
        </p:spPr>
      </p:pic>
      <p:sp>
        <p:nvSpPr>
          <p:cNvPr id="2" name="Rectángulo 1"/>
          <p:cNvSpPr/>
          <p:nvPr/>
        </p:nvSpPr>
        <p:spPr>
          <a:xfrm>
            <a:off x="3429426" y="550205"/>
            <a:ext cx="2301024" cy="584776"/>
          </a:xfrm>
          <a:prstGeom prst="rect">
            <a:avLst/>
          </a:prstGeom>
        </p:spPr>
        <p:txBody>
          <a:bodyPr wrap="square">
            <a:spAutoFit/>
          </a:bodyPr>
          <a:lstStyle/>
          <a:p>
            <a:pPr algn="ctr"/>
            <a:r>
              <a:rPr lang="es-ES_tradnl" sz="3200" dirty="0" smtClean="0"/>
              <a:t>..olvidos? </a:t>
            </a:r>
            <a:endParaRPr lang="es-ES_tradnl" sz="3200" dirty="0"/>
          </a:p>
        </p:txBody>
      </p:sp>
    </p:spTree>
    <p:extLst>
      <p:ext uri="{BB962C8B-B14F-4D97-AF65-F5344CB8AC3E}">
        <p14:creationId xmlns:p14="http://schemas.microsoft.com/office/powerpoint/2010/main" val="40691514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ired_1794882a.jpg"/>
          <p:cNvPicPr>
            <a:picLocks noChangeAspect="1"/>
          </p:cNvPicPr>
          <p:nvPr/>
        </p:nvPicPr>
        <p:blipFill>
          <a:blip r:embed="rId2">
            <a:extLst>
              <a:ext uri="{BEBA8EAE-BF5A-486C-A8C5-ECC9F3942E4B}">
                <a14:imgProps xmlns:a14="http://schemas.microsoft.com/office/drawing/2010/main">
                  <a14:imgLayer r:embed="rId3">
                    <a14:imgEffect>
                      <a14:backgroundRemoval t="9794" b="99742" l="968" r="98387">
                        <a14:foregroundMark x1="80161" y1="81701" x2="80161" y2="81701"/>
                      </a14:backgroundRemoval>
                    </a14:imgEffect>
                  </a14:imgLayer>
                </a14:imgProps>
              </a:ext>
              <a:ext uri="{28A0092B-C50C-407E-A947-70E740481C1C}">
                <a14:useLocalDpi xmlns:a14="http://schemas.microsoft.com/office/drawing/2010/main" val="0"/>
              </a:ext>
            </a:extLst>
          </a:blip>
          <a:stretch>
            <a:fillRect/>
          </a:stretch>
        </p:blipFill>
        <p:spPr>
          <a:xfrm>
            <a:off x="359976" y="1357343"/>
            <a:ext cx="8439923" cy="5281758"/>
          </a:xfrm>
          <a:prstGeom prst="rect">
            <a:avLst/>
          </a:prstGeom>
          <a:ln>
            <a:noFill/>
          </a:ln>
          <a:effectLst>
            <a:softEdge rad="112500"/>
          </a:effectLst>
        </p:spPr>
      </p:pic>
      <p:sp>
        <p:nvSpPr>
          <p:cNvPr id="3" name="Rectángulo 2"/>
          <p:cNvSpPr/>
          <p:nvPr/>
        </p:nvSpPr>
        <p:spPr>
          <a:xfrm>
            <a:off x="103483" y="542807"/>
            <a:ext cx="9009854" cy="584776"/>
          </a:xfrm>
          <a:prstGeom prst="rect">
            <a:avLst/>
          </a:prstGeom>
        </p:spPr>
        <p:txBody>
          <a:bodyPr wrap="square">
            <a:spAutoFit/>
          </a:bodyPr>
          <a:lstStyle/>
          <a:p>
            <a:pPr algn="ctr"/>
            <a:r>
              <a:rPr lang="es-ES_tradnl" sz="3200" dirty="0" smtClean="0"/>
              <a:t>.. mucho cansancio, problemas </a:t>
            </a:r>
            <a:r>
              <a:rPr lang="es-ES_tradnl" sz="3200" dirty="0"/>
              <a:t>para </a:t>
            </a:r>
            <a:r>
              <a:rPr lang="es-ES_tradnl" sz="3200" dirty="0" smtClean="0"/>
              <a:t>dormir?</a:t>
            </a:r>
            <a:endParaRPr lang="es-ES_tradnl" sz="3200" dirty="0"/>
          </a:p>
        </p:txBody>
      </p:sp>
    </p:spTree>
    <p:extLst>
      <p:ext uri="{BB962C8B-B14F-4D97-AF65-F5344CB8AC3E}">
        <p14:creationId xmlns:p14="http://schemas.microsoft.com/office/powerpoint/2010/main" val="17092802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ackgroundRemoval t="308" b="96308" l="0" r="99077">
                        <a14:foregroundMark x1="20615" y1="16308" x2="20615" y2="16308"/>
                        <a14:foregroundMark x1="24308" y1="11077" x2="24308" y2="11077"/>
                        <a14:foregroundMark x1="6769" y1="76000" x2="6769" y2="76000"/>
                        <a14:foregroundMark x1="12923" y1="69846" x2="12923" y2="69846"/>
                        <a14:foregroundMark x1="14769" y1="79385" x2="14769" y2="79385"/>
                        <a14:foregroundMark x1="18462" y1="77538" x2="18462" y2="77538"/>
                        <a14:foregroundMark x1="27385" y1="2769" x2="27385" y2="2769"/>
                        <a14:foregroundMark x1="62154" y1="2769" x2="62154" y2="2769"/>
                        <a14:foregroundMark x1="75385" y1="6154" x2="75385" y2="6154"/>
                        <a14:foregroundMark x1="61231" y1="6462" x2="61231" y2="6462"/>
                        <a14:foregroundMark x1="68923" y1="8308" x2="68923" y2="8308"/>
                        <a14:foregroundMark x1="72615" y1="10154" x2="72615" y2="10154"/>
                        <a14:foregroundMark x1="70462" y1="2462" x2="70462" y2="2462"/>
                        <a14:foregroundMark x1="77231" y1="12000" x2="77231" y2="12000"/>
                        <a14:foregroundMark x1="73846" y1="13538" x2="73846" y2="13538"/>
                        <a14:foregroundMark x1="78154" y1="26769" x2="78154" y2="26769"/>
                        <a14:foregroundMark x1="80923" y1="21231" x2="80923" y2="21231"/>
                        <a14:foregroundMark x1="81538" y1="15692" x2="81538" y2="15692"/>
                        <a14:foregroundMark x1="80923" y1="4000" x2="80923" y2="4000"/>
                        <a14:foregroundMark x1="78154" y1="33231" x2="78154" y2="33231"/>
                        <a14:foregroundMark x1="77231" y1="40308" x2="77231" y2="40308"/>
                        <a14:foregroundMark x1="76000" y1="36923" x2="76000" y2="36923"/>
                        <a14:foregroundMark x1="79385" y1="51692" x2="79385" y2="51692"/>
                        <a14:foregroundMark x1="79385" y1="46154" x2="79385" y2="46154"/>
                        <a14:foregroundMark x1="81846" y1="53538" x2="81846" y2="53538"/>
                        <a14:foregroundMark x1="81846" y1="61231" x2="81846" y2="61231"/>
                        <a14:foregroundMark x1="24308" y1="89538" x2="24308" y2="89538"/>
                        <a14:foregroundMark x1="15385" y1="86769" x2="15385" y2="86769"/>
                        <a14:foregroundMark x1="16000" y1="90769" x2="16000" y2="90769"/>
                        <a14:foregroundMark x1="10154" y1="76000" x2="10154" y2="76000"/>
                        <a14:foregroundMark x1="10154" y1="81846" x2="10154" y2="81846"/>
                        <a14:foregroundMark x1="75692" y1="67077" x2="75692" y2="67077"/>
                        <a14:foregroundMark x1="80923" y1="43077" x2="80923" y2="43077"/>
                        <a14:foregroundMark x1="78462" y1="18462" x2="78462" y2="18462"/>
                        <a14:foregroundMark x1="80308" y1="30462" x2="80308" y2="30462"/>
                        <a14:backgroundMark x1="86462" y1="47692" x2="86462" y2="47692"/>
                        <a14:backgroundMark x1="90769" y1="20615" x2="90769" y2="20615"/>
                      </a14:backgroundRemoval>
                    </a14:imgEffect>
                  </a14:imgLayer>
                </a14:imgProps>
              </a:ext>
            </a:extLst>
          </a:blip>
          <a:stretch>
            <a:fillRect/>
          </a:stretch>
        </p:blipFill>
        <p:spPr>
          <a:xfrm>
            <a:off x="2097204" y="2174546"/>
            <a:ext cx="4724600" cy="4683454"/>
          </a:xfrm>
          <a:prstGeom prst="rect">
            <a:avLst/>
          </a:prstGeom>
          <a:ln>
            <a:noFill/>
          </a:ln>
          <a:effectLst>
            <a:softEdge rad="112500"/>
          </a:effectLst>
        </p:spPr>
      </p:pic>
      <p:sp>
        <p:nvSpPr>
          <p:cNvPr id="5" name="Rectángulo 4"/>
          <p:cNvSpPr/>
          <p:nvPr/>
        </p:nvSpPr>
        <p:spPr>
          <a:xfrm>
            <a:off x="3429426" y="550205"/>
            <a:ext cx="2301024" cy="584776"/>
          </a:xfrm>
          <a:prstGeom prst="rect">
            <a:avLst/>
          </a:prstGeom>
        </p:spPr>
        <p:txBody>
          <a:bodyPr wrap="square">
            <a:spAutoFit/>
          </a:bodyPr>
          <a:lstStyle/>
          <a:p>
            <a:pPr algn="ctr"/>
            <a:r>
              <a:rPr lang="es-ES_tradnl" sz="3200" dirty="0" smtClean="0"/>
              <a:t>..ansiedad? </a:t>
            </a:r>
            <a:endParaRPr lang="es-ES_tradnl" sz="3200" dirty="0"/>
          </a:p>
        </p:txBody>
      </p:sp>
    </p:spTree>
    <p:extLst>
      <p:ext uri="{BB962C8B-B14F-4D97-AF65-F5344CB8AC3E}">
        <p14:creationId xmlns:p14="http://schemas.microsoft.com/office/powerpoint/2010/main" val="6792243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backgroundRemoval t="28992" b="100000" l="25965" r="57719">
                        <a14:foregroundMark x1="54035" y1="96639" x2="54035" y2="96639"/>
                        <a14:foregroundMark x1="56667" y1="97479" x2="56667" y2="97479"/>
                        <a14:foregroundMark x1="57719" y1="97899" x2="57719" y2="97899"/>
                        <a14:foregroundMark x1="51579" y1="70588" x2="51579" y2="70588"/>
                        <a14:backgroundMark x1="32632" y1="47059" x2="32632" y2="47059"/>
                        <a14:backgroundMark x1="52456" y1="40336" x2="52456" y2="40336"/>
                        <a14:backgroundMark x1="53509" y1="71849" x2="53509" y2="71849"/>
                        <a14:backgroundMark x1="28772" y1="63866" x2="28772" y2="63866"/>
                        <a14:backgroundMark x1="27018" y1="84454" x2="27018" y2="84454"/>
                        <a14:backgroundMark x1="28246" y1="80672" x2="28246" y2="80672"/>
                        <a14:backgroundMark x1="31228" y1="82353" x2="31228" y2="82353"/>
                        <a14:backgroundMark x1="32105" y1="64286" x2="32105" y2="64286"/>
                        <a14:backgroundMark x1="27193" y1="68067" x2="27193" y2="68067"/>
                        <a14:backgroundMark x1="31053" y1="42437" x2="31053" y2="42437"/>
                        <a14:backgroundMark x1="56140" y1="94958" x2="56140" y2="94958"/>
                        <a14:backgroundMark x1="32456" y1="51261" x2="32456" y2="51261"/>
                        <a14:backgroundMark x1="31579" y1="71429" x2="31579" y2="71429"/>
                        <a14:backgroundMark x1="50877" y1="42437" x2="50877" y2="42437"/>
                        <a14:backgroundMark x1="50877" y1="47059" x2="50877" y2="47059"/>
                        <a14:backgroundMark x1="52281" y1="72269" x2="52281" y2="72269"/>
                      </a14:backgroundRemoval>
                    </a14:imgEffect>
                  </a14:imgLayer>
                </a14:imgProps>
              </a:ext>
            </a:extLst>
          </a:blip>
          <a:srcRect l="29124" t="29431" r="44777" b="-1"/>
          <a:stretch/>
        </p:blipFill>
        <p:spPr>
          <a:xfrm>
            <a:off x="2392990" y="1962865"/>
            <a:ext cx="4335795" cy="4895135"/>
          </a:xfrm>
          <a:prstGeom prst="rect">
            <a:avLst/>
          </a:prstGeom>
          <a:ln>
            <a:noFill/>
          </a:ln>
          <a:effectLst>
            <a:softEdge rad="112500"/>
          </a:effectLst>
        </p:spPr>
      </p:pic>
      <p:sp>
        <p:nvSpPr>
          <p:cNvPr id="3" name="Rectángulo 2"/>
          <p:cNvSpPr/>
          <p:nvPr/>
        </p:nvSpPr>
        <p:spPr>
          <a:xfrm>
            <a:off x="3628896" y="535999"/>
            <a:ext cx="1902083" cy="584776"/>
          </a:xfrm>
          <a:prstGeom prst="rect">
            <a:avLst/>
          </a:prstGeom>
        </p:spPr>
        <p:txBody>
          <a:bodyPr wrap="none">
            <a:spAutoFit/>
          </a:bodyPr>
          <a:lstStyle/>
          <a:p>
            <a:r>
              <a:rPr lang="es-ES" sz="3200" dirty="0" smtClean="0"/>
              <a:t>…t</a:t>
            </a:r>
            <a:r>
              <a:rPr lang="es-ES_tradnl" sz="3200" dirty="0" err="1" smtClean="0"/>
              <a:t>ensión</a:t>
            </a:r>
            <a:r>
              <a:rPr lang="es-ES_tradnl" sz="3200" dirty="0" smtClean="0"/>
              <a:t>?</a:t>
            </a:r>
            <a:endParaRPr lang="es-ES_tradnl" sz="3200" dirty="0"/>
          </a:p>
        </p:txBody>
      </p:sp>
    </p:spTree>
    <p:extLst>
      <p:ext uri="{BB962C8B-B14F-4D97-AF65-F5344CB8AC3E}">
        <p14:creationId xmlns:p14="http://schemas.microsoft.com/office/powerpoint/2010/main" val="29307031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4048" y="1496810"/>
            <a:ext cx="8369574" cy="4603464"/>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CuadroTexto 7"/>
          <p:cNvSpPr txBox="1"/>
          <p:nvPr/>
        </p:nvSpPr>
        <p:spPr>
          <a:xfrm>
            <a:off x="582707" y="527007"/>
            <a:ext cx="7978588" cy="830997"/>
          </a:xfrm>
          <a:prstGeom prst="rect">
            <a:avLst/>
          </a:prstGeom>
          <a:noFill/>
        </p:spPr>
        <p:txBody>
          <a:bodyPr wrap="square" rtlCol="0">
            <a:spAutoFit/>
          </a:bodyPr>
          <a:lstStyle/>
          <a:p>
            <a:pPr algn="ctr"/>
            <a:r>
              <a:rPr lang="es-ES" sz="2400" b="1" dirty="0" smtClean="0"/>
              <a:t>Las mujeres conocen cómo prevenir las enfermedades cardiovasculares</a:t>
            </a:r>
            <a:endParaRPr lang="es-ES" sz="2400" b="1" dirty="0"/>
          </a:p>
        </p:txBody>
      </p:sp>
      <p:graphicFrame>
        <p:nvGraphicFramePr>
          <p:cNvPr id="3" name="Gráfico 2"/>
          <p:cNvGraphicFramePr/>
          <p:nvPr>
            <p:extLst>
              <p:ext uri="{D42A27DB-BD31-4B8C-83A1-F6EECF244321}">
                <p14:modId xmlns:p14="http://schemas.microsoft.com/office/powerpoint/2010/main" val="3601781976"/>
              </p:ext>
            </p:extLst>
          </p:nvPr>
        </p:nvGraphicFramePr>
        <p:xfrm>
          <a:off x="1716404" y="1529586"/>
          <a:ext cx="6096000" cy="4393291"/>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5"/>
          <p:cNvSpPr txBox="1"/>
          <p:nvPr/>
        </p:nvSpPr>
        <p:spPr>
          <a:xfrm>
            <a:off x="577208" y="5526525"/>
            <a:ext cx="1937785" cy="369332"/>
          </a:xfrm>
          <a:prstGeom prst="rect">
            <a:avLst/>
          </a:prstGeom>
          <a:noFill/>
        </p:spPr>
        <p:txBody>
          <a:bodyPr wrap="square" rtlCol="0">
            <a:spAutoFit/>
          </a:bodyPr>
          <a:lstStyle/>
          <a:p>
            <a:r>
              <a:rPr lang="es-ES" dirty="0" smtClean="0"/>
              <a:t>N</a:t>
            </a:r>
            <a:r>
              <a:rPr lang="en-US" dirty="0" smtClean="0"/>
              <a:t>=600 </a:t>
            </a:r>
            <a:r>
              <a:rPr lang="en-US" dirty="0" err="1" smtClean="0"/>
              <a:t>mujeres</a:t>
            </a:r>
            <a:endParaRPr lang="en-US" dirty="0"/>
          </a:p>
        </p:txBody>
      </p:sp>
      <p:sp>
        <p:nvSpPr>
          <p:cNvPr id="7" name="Rectángulo 6"/>
          <p:cNvSpPr/>
          <p:nvPr/>
        </p:nvSpPr>
        <p:spPr>
          <a:xfrm>
            <a:off x="6533364" y="6323338"/>
            <a:ext cx="2353529" cy="338554"/>
          </a:xfrm>
          <a:prstGeom prst="rect">
            <a:avLst/>
          </a:prstGeom>
        </p:spPr>
        <p:txBody>
          <a:bodyPr wrap="none">
            <a:spAutoFit/>
          </a:bodyPr>
          <a:lstStyle/>
          <a:p>
            <a:pPr algn="r"/>
            <a:r>
              <a:rPr lang="es-ES_tradnl" sz="1600" dirty="0" err="1"/>
              <a:t>Eur</a:t>
            </a:r>
            <a:r>
              <a:rPr lang="es-ES_tradnl" sz="1600" dirty="0"/>
              <a:t> </a:t>
            </a:r>
            <a:r>
              <a:rPr lang="es-ES_tradnl" sz="1600" dirty="0" err="1"/>
              <a:t>Heart</a:t>
            </a:r>
            <a:r>
              <a:rPr lang="es-ES_tradnl" sz="1600" dirty="0"/>
              <a:t> J </a:t>
            </a:r>
            <a:r>
              <a:rPr lang="es-ES_tradnl" sz="1600" dirty="0" smtClean="0"/>
              <a:t>2007;A:</a:t>
            </a:r>
            <a:r>
              <a:rPr lang="es-ES" sz="1600" dirty="0" smtClean="0"/>
              <a:t>82824</a:t>
            </a:r>
            <a:r>
              <a:rPr lang="es-ES_tradnl" sz="1600" dirty="0" smtClean="0"/>
              <a:t>. </a:t>
            </a:r>
            <a:endParaRPr lang="en-US" sz="1600" dirty="0"/>
          </a:p>
        </p:txBody>
      </p:sp>
    </p:spTree>
    <p:extLst>
      <p:ext uri="{BB962C8B-B14F-4D97-AF65-F5344CB8AC3E}">
        <p14:creationId xmlns:p14="http://schemas.microsoft.com/office/powerpoint/2010/main" val="25275835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tress-at-work-2.jpg"/>
          <p:cNvPicPr>
            <a:picLocks noChangeAspect="1"/>
          </p:cNvPicPr>
          <p:nvPr/>
        </p:nvPicPr>
        <p:blipFill rotWithShape="1">
          <a:blip r:embed="rId2">
            <a:extLst>
              <a:ext uri="{28A0092B-C50C-407E-A947-70E740481C1C}">
                <a14:useLocalDpi xmlns:a14="http://schemas.microsoft.com/office/drawing/2010/main" val="0"/>
              </a:ext>
            </a:extLst>
          </a:blip>
          <a:srcRect t="-2859"/>
          <a:stretch/>
        </p:blipFill>
        <p:spPr>
          <a:xfrm>
            <a:off x="1009279" y="1669789"/>
            <a:ext cx="7141317" cy="5188212"/>
          </a:xfrm>
          <a:prstGeom prst="rect">
            <a:avLst/>
          </a:prstGeom>
          <a:ln>
            <a:noFill/>
          </a:ln>
          <a:effectLst>
            <a:softEdge rad="112500"/>
          </a:effectLst>
        </p:spPr>
      </p:pic>
      <p:sp>
        <p:nvSpPr>
          <p:cNvPr id="3" name="Rectángulo 2"/>
          <p:cNvSpPr/>
          <p:nvPr/>
        </p:nvSpPr>
        <p:spPr>
          <a:xfrm>
            <a:off x="529743" y="566625"/>
            <a:ext cx="8095285" cy="584776"/>
          </a:xfrm>
          <a:prstGeom prst="rect">
            <a:avLst/>
          </a:prstGeom>
        </p:spPr>
        <p:txBody>
          <a:bodyPr wrap="none">
            <a:spAutoFit/>
          </a:bodyPr>
          <a:lstStyle/>
          <a:p>
            <a:r>
              <a:rPr lang="es-ES" sz="3200" dirty="0" smtClean="0"/>
              <a:t>…i</a:t>
            </a:r>
            <a:r>
              <a:rPr lang="es-ES_tradnl" sz="3200" dirty="0" err="1" smtClean="0"/>
              <a:t>rritabilidad</a:t>
            </a:r>
            <a:r>
              <a:rPr lang="es-ES_tradnl" sz="3200" dirty="0"/>
              <a:t>, </a:t>
            </a:r>
            <a:r>
              <a:rPr lang="es-ES_tradnl" sz="3200" dirty="0" smtClean="0"/>
              <a:t>impaciencia, sensación de enojo?</a:t>
            </a:r>
            <a:endParaRPr lang="en-US" sz="3200" dirty="0"/>
          </a:p>
        </p:txBody>
      </p:sp>
    </p:spTree>
    <p:extLst>
      <p:ext uri="{BB962C8B-B14F-4D97-AF65-F5344CB8AC3E}">
        <p14:creationId xmlns:p14="http://schemas.microsoft.com/office/powerpoint/2010/main" val="34725710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6339" y="1485468"/>
            <a:ext cx="8344402" cy="4172201"/>
          </a:xfrm>
          <a:prstGeom prst="rect">
            <a:avLst/>
          </a:prstGeom>
        </p:spPr>
      </p:pic>
    </p:spTree>
    <p:extLst>
      <p:ext uri="{BB962C8B-B14F-4D97-AF65-F5344CB8AC3E}">
        <p14:creationId xmlns:p14="http://schemas.microsoft.com/office/powerpoint/2010/main" val="24725537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685800"/>
            <a:ext cx="9144000" cy="5486400"/>
          </a:xfrm>
          <a:prstGeom prst="rect">
            <a:avLst/>
          </a:prstGeom>
        </p:spPr>
      </p:pic>
    </p:spTree>
    <p:extLst>
      <p:ext uri="{BB962C8B-B14F-4D97-AF65-F5344CB8AC3E}">
        <p14:creationId xmlns:p14="http://schemas.microsoft.com/office/powerpoint/2010/main" val="14731641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4571" y="602019"/>
            <a:ext cx="8231292" cy="5262980"/>
          </a:xfrm>
          <a:prstGeom prst="rect">
            <a:avLst/>
          </a:prstGeom>
        </p:spPr>
        <p:txBody>
          <a:bodyPr wrap="square">
            <a:spAutoFit/>
          </a:bodyPr>
          <a:lstStyle/>
          <a:p>
            <a:pPr algn="ctr"/>
            <a:r>
              <a:rPr lang="es-ES_tradnl" sz="2800" b="1" dirty="0" smtClean="0"/>
              <a:t>Modelo de creencias en salud</a:t>
            </a:r>
          </a:p>
          <a:p>
            <a:endParaRPr lang="es-ES_tradnl" sz="2800" dirty="0"/>
          </a:p>
          <a:p>
            <a:pPr marL="342900" indent="-342900">
              <a:buAutoNum type="alphaLcParenR"/>
            </a:pPr>
            <a:r>
              <a:rPr lang="es-ES_tradnl" sz="2800" dirty="0" smtClean="0"/>
              <a:t>la </a:t>
            </a:r>
            <a:r>
              <a:rPr lang="es-ES_tradnl" sz="2800" dirty="0"/>
              <a:t>creencia de que una determinada</a:t>
            </a:r>
            <a:r>
              <a:rPr lang="es-ES_tradnl" sz="2800" b="1" dirty="0"/>
              <a:t> enfermedad </a:t>
            </a:r>
            <a:r>
              <a:rPr lang="es-ES_tradnl" sz="2800" dirty="0"/>
              <a:t>es </a:t>
            </a:r>
            <a:r>
              <a:rPr lang="es-ES_tradnl" sz="2800" b="1" dirty="0"/>
              <a:t>importante</a:t>
            </a:r>
            <a:r>
              <a:rPr lang="es-ES_tradnl" sz="2800" dirty="0"/>
              <a:t> o suficientemente grave como para tenerla en consideración</a:t>
            </a:r>
            <a:r>
              <a:rPr lang="es-ES_tradnl" sz="2800" dirty="0" smtClean="0"/>
              <a:t>;</a:t>
            </a:r>
          </a:p>
          <a:p>
            <a:pPr marL="342900" indent="-342900">
              <a:buAutoNum type="alphaLcParenR"/>
            </a:pPr>
            <a:endParaRPr lang="es-ES_tradnl" sz="2800" dirty="0"/>
          </a:p>
          <a:p>
            <a:r>
              <a:rPr lang="es-ES_tradnl" sz="2800" dirty="0"/>
              <a:t>b) la creencia de que </a:t>
            </a:r>
            <a:r>
              <a:rPr lang="es-ES_tradnl" sz="2800" b="1" dirty="0"/>
              <a:t>uno mismo es vulnerable</a:t>
            </a:r>
            <a:r>
              <a:rPr lang="es-ES_tradnl" sz="2800" dirty="0"/>
              <a:t> a esa enfermedad; </a:t>
            </a:r>
            <a:r>
              <a:rPr lang="es-ES_tradnl" sz="2800" dirty="0" smtClean="0"/>
              <a:t>y</a:t>
            </a:r>
          </a:p>
          <a:p>
            <a:endParaRPr lang="es-ES_tradnl" sz="2800" dirty="0"/>
          </a:p>
          <a:p>
            <a:r>
              <a:rPr lang="es-ES_tradnl" sz="2800" dirty="0"/>
              <a:t>c) la creencia de que una </a:t>
            </a:r>
            <a:r>
              <a:rPr lang="es-ES_tradnl" sz="2800" b="1" dirty="0"/>
              <a:t>acción</a:t>
            </a:r>
            <a:r>
              <a:rPr lang="es-ES_tradnl" sz="2800" dirty="0"/>
              <a:t> específica a adoptar </a:t>
            </a:r>
            <a:r>
              <a:rPr lang="es-ES_tradnl" sz="2800" b="1" dirty="0"/>
              <a:t>producirá un </a:t>
            </a:r>
            <a:r>
              <a:rPr lang="es-ES_tradnl" sz="2800" b="1" dirty="0" smtClean="0"/>
              <a:t>beneficio </a:t>
            </a:r>
            <a:r>
              <a:rPr lang="es-ES_tradnl" sz="2800" dirty="0" smtClean="0"/>
              <a:t>con </a:t>
            </a:r>
            <a:r>
              <a:rPr lang="es-ES_tradnl" sz="2800" dirty="0"/>
              <a:t>respecto a la enfermedad en cuestión.</a:t>
            </a:r>
            <a:endParaRPr lang="en-US" sz="2800" dirty="0"/>
          </a:p>
        </p:txBody>
      </p:sp>
    </p:spTree>
    <p:extLst>
      <p:ext uri="{BB962C8B-B14F-4D97-AF65-F5344CB8AC3E}">
        <p14:creationId xmlns:p14="http://schemas.microsoft.com/office/powerpoint/2010/main" val="392553109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63700" y="0"/>
            <a:ext cx="5816147" cy="6858000"/>
          </a:xfrm>
          <a:prstGeom prst="rect">
            <a:avLst/>
          </a:prstGeom>
        </p:spPr>
      </p:pic>
      <p:pic>
        <p:nvPicPr>
          <p:cNvPr id="5" name="Imagen 4"/>
          <p:cNvPicPr>
            <a:picLocks noChangeAspect="1"/>
          </p:cNvPicPr>
          <p:nvPr/>
        </p:nvPicPr>
        <p:blipFill>
          <a:blip r:embed="rId3"/>
          <a:stretch>
            <a:fillRect/>
          </a:stretch>
        </p:blipFill>
        <p:spPr>
          <a:xfrm>
            <a:off x="7650215" y="0"/>
            <a:ext cx="1493785" cy="2174546"/>
          </a:xfrm>
          <a:prstGeom prst="rect">
            <a:avLst/>
          </a:prstGeom>
        </p:spPr>
      </p:pic>
    </p:spTree>
    <p:extLst>
      <p:ext uri="{BB962C8B-B14F-4D97-AF65-F5344CB8AC3E}">
        <p14:creationId xmlns:p14="http://schemas.microsoft.com/office/powerpoint/2010/main" val="1341085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68300"/>
            <a:ext cx="9144000" cy="6121190"/>
          </a:xfrm>
          <a:prstGeom prst="rect">
            <a:avLst/>
          </a:prstGeom>
        </p:spPr>
      </p:pic>
    </p:spTree>
    <p:extLst>
      <p:ext uri="{BB962C8B-B14F-4D97-AF65-F5344CB8AC3E}">
        <p14:creationId xmlns:p14="http://schemas.microsoft.com/office/powerpoint/2010/main" val="3159062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60865" y="0"/>
            <a:ext cx="7608709" cy="6847839"/>
          </a:xfrm>
          <a:prstGeom prst="rect">
            <a:avLst/>
          </a:prstGeom>
        </p:spPr>
      </p:pic>
    </p:spTree>
    <p:extLst>
      <p:ext uri="{BB962C8B-B14F-4D97-AF65-F5344CB8AC3E}">
        <p14:creationId xmlns:p14="http://schemas.microsoft.com/office/powerpoint/2010/main" val="2267464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2350" y="1853064"/>
            <a:ext cx="4161687" cy="2919392"/>
          </a:xfrm>
          <a:prstGeom prst="rect">
            <a:avLst/>
          </a:prstGeom>
        </p:spPr>
      </p:pic>
      <p:pic>
        <p:nvPicPr>
          <p:cNvPr id="3" name="Imagen 2"/>
          <p:cNvPicPr>
            <a:picLocks noChangeAspect="1"/>
          </p:cNvPicPr>
          <p:nvPr/>
        </p:nvPicPr>
        <p:blipFill>
          <a:blip r:embed="rId3"/>
          <a:stretch>
            <a:fillRect/>
          </a:stretch>
        </p:blipFill>
        <p:spPr>
          <a:xfrm>
            <a:off x="4805622" y="2018669"/>
            <a:ext cx="4275616" cy="2753787"/>
          </a:xfrm>
          <a:prstGeom prst="rect">
            <a:avLst/>
          </a:prstGeom>
        </p:spPr>
      </p:pic>
    </p:spTree>
    <p:extLst>
      <p:ext uri="{BB962C8B-B14F-4D97-AF65-F5344CB8AC3E}">
        <p14:creationId xmlns:p14="http://schemas.microsoft.com/office/powerpoint/2010/main" val="16416073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9377" b="-54"/>
          <a:stretch/>
        </p:blipFill>
        <p:spPr>
          <a:xfrm>
            <a:off x="193518" y="1836000"/>
            <a:ext cx="3635322" cy="3700562"/>
          </a:xfrm>
          <a:prstGeom prst="rect">
            <a:avLst/>
          </a:prstGeom>
        </p:spPr>
      </p:pic>
      <p:pic>
        <p:nvPicPr>
          <p:cNvPr id="6" name="Imagen 5"/>
          <p:cNvPicPr>
            <a:picLocks noChangeAspect="1"/>
          </p:cNvPicPr>
          <p:nvPr/>
        </p:nvPicPr>
        <p:blipFill>
          <a:blip r:embed="rId3"/>
          <a:stretch>
            <a:fillRect/>
          </a:stretch>
        </p:blipFill>
        <p:spPr>
          <a:xfrm>
            <a:off x="4117446" y="1836000"/>
            <a:ext cx="5024967" cy="3744410"/>
          </a:xfrm>
          <a:prstGeom prst="rect">
            <a:avLst/>
          </a:prstGeom>
        </p:spPr>
      </p:pic>
    </p:spTree>
    <p:extLst>
      <p:ext uri="{BB962C8B-B14F-4D97-AF65-F5344CB8AC3E}">
        <p14:creationId xmlns:p14="http://schemas.microsoft.com/office/powerpoint/2010/main" val="4939035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405051" y="1198473"/>
            <a:ext cx="4417896" cy="5659527"/>
          </a:xfrm>
          <a:prstGeom prst="rect">
            <a:avLst/>
          </a:prstGeom>
        </p:spPr>
      </p:pic>
    </p:spTree>
    <p:extLst>
      <p:ext uri="{BB962C8B-B14F-4D97-AF65-F5344CB8AC3E}">
        <p14:creationId xmlns:p14="http://schemas.microsoft.com/office/powerpoint/2010/main" val="333301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84811" y="1989787"/>
            <a:ext cx="8465776" cy="769441"/>
          </a:xfrm>
          <a:prstGeom prst="rect">
            <a:avLst/>
          </a:prstGeom>
          <a:noFill/>
        </p:spPr>
        <p:txBody>
          <a:bodyPr wrap="square" rtlCol="0">
            <a:spAutoFit/>
          </a:bodyPr>
          <a:lstStyle/>
          <a:p>
            <a:pPr algn="ctr"/>
            <a:r>
              <a:rPr lang="en-US" sz="4400" dirty="0" smtClean="0"/>
              <a:t>¿De </a:t>
            </a:r>
            <a:r>
              <a:rPr lang="en-US" sz="4400" dirty="0" err="1" smtClean="0"/>
              <a:t>qué</a:t>
            </a:r>
            <a:r>
              <a:rPr lang="en-US" sz="4400" dirty="0" smtClean="0"/>
              <a:t> se </a:t>
            </a:r>
            <a:r>
              <a:rPr lang="en-US" sz="4400" dirty="0" err="1" smtClean="0"/>
              <a:t>mueren</a:t>
            </a:r>
            <a:r>
              <a:rPr lang="en-US" sz="4400" dirty="0" smtClean="0"/>
              <a:t> </a:t>
            </a:r>
            <a:r>
              <a:rPr lang="en-US" sz="4400" dirty="0" err="1" smtClean="0"/>
              <a:t>las</a:t>
            </a:r>
            <a:r>
              <a:rPr lang="en-US" sz="4400" dirty="0" smtClean="0"/>
              <a:t> </a:t>
            </a:r>
            <a:r>
              <a:rPr lang="en-US" sz="4400" dirty="0" err="1" smtClean="0"/>
              <a:t>mujeres</a:t>
            </a:r>
            <a:r>
              <a:rPr lang="en-US" sz="4400" dirty="0" smtClean="0"/>
              <a:t>?</a:t>
            </a:r>
            <a:endParaRPr lang="en-US" sz="4400" dirty="0"/>
          </a:p>
        </p:txBody>
      </p:sp>
    </p:spTree>
    <p:extLst>
      <p:ext uri="{BB962C8B-B14F-4D97-AF65-F5344CB8AC3E}">
        <p14:creationId xmlns:p14="http://schemas.microsoft.com/office/powerpoint/2010/main" val="368052793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09800" y="0"/>
            <a:ext cx="4711041" cy="6858000"/>
          </a:xfrm>
          <a:prstGeom prst="rect">
            <a:avLst/>
          </a:prstGeom>
        </p:spPr>
      </p:pic>
    </p:spTree>
    <p:extLst>
      <p:ext uri="{BB962C8B-B14F-4D97-AF65-F5344CB8AC3E}">
        <p14:creationId xmlns:p14="http://schemas.microsoft.com/office/powerpoint/2010/main" val="20772262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9900" y="750507"/>
            <a:ext cx="8465776" cy="5262980"/>
          </a:xfrm>
          <a:prstGeom prst="rect">
            <a:avLst/>
          </a:prstGeom>
        </p:spPr>
        <p:txBody>
          <a:bodyPr wrap="square">
            <a:spAutoFit/>
          </a:bodyPr>
          <a:lstStyle/>
          <a:p>
            <a:pPr algn="ctr"/>
            <a:r>
              <a:rPr lang="es-ES_tradnl" sz="3600" dirty="0"/>
              <a:t>Si sabes y </a:t>
            </a:r>
            <a:r>
              <a:rPr lang="es-ES_tradnl" sz="3600" dirty="0" smtClean="0"/>
              <a:t>difundís que</a:t>
            </a:r>
          </a:p>
          <a:p>
            <a:pPr algn="ctr"/>
            <a:endParaRPr lang="es-ES_tradnl" sz="3600" dirty="0" smtClean="0"/>
          </a:p>
          <a:p>
            <a:pPr algn="ctr"/>
            <a:endParaRPr lang="es-ES_tradnl" sz="3600" dirty="0"/>
          </a:p>
          <a:p>
            <a:pPr algn="ctr"/>
            <a:r>
              <a:rPr lang="es-ES_tradnl" sz="3600" dirty="0" smtClean="0"/>
              <a:t>en </a:t>
            </a:r>
            <a:r>
              <a:rPr lang="es-ES_tradnl" sz="3600" dirty="0"/>
              <a:t>un infarto la rapidez a la consulta reduce probabilidad de muerte, </a:t>
            </a:r>
            <a:br>
              <a:rPr lang="es-ES_tradnl" sz="3600" dirty="0"/>
            </a:br>
            <a:endParaRPr lang="es-ES_tradnl" sz="3600" dirty="0" smtClean="0"/>
          </a:p>
          <a:p>
            <a:pPr algn="ctr"/>
            <a:endParaRPr lang="es-ES_tradnl" sz="3600" dirty="0"/>
          </a:p>
          <a:p>
            <a:pPr algn="ctr"/>
            <a:endParaRPr lang="es-ES_tradnl" sz="3600" dirty="0" smtClean="0"/>
          </a:p>
          <a:p>
            <a:pPr algn="ctr"/>
            <a:r>
              <a:rPr lang="es-ES_tradnl" sz="4800" dirty="0" smtClean="0"/>
              <a:t>vos </a:t>
            </a:r>
            <a:r>
              <a:rPr lang="es-ES_tradnl" sz="4800" dirty="0"/>
              <a:t>estas salvando vidas. </a:t>
            </a:r>
            <a:endParaRPr lang="en-US" sz="4800" dirty="0"/>
          </a:p>
        </p:txBody>
      </p:sp>
    </p:spTree>
    <p:extLst>
      <p:ext uri="{BB962C8B-B14F-4D97-AF65-F5344CB8AC3E}">
        <p14:creationId xmlns:p14="http://schemas.microsoft.com/office/powerpoint/2010/main" val="197876769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9900" y="750507"/>
            <a:ext cx="8465776" cy="5262980"/>
          </a:xfrm>
          <a:prstGeom prst="rect">
            <a:avLst/>
          </a:prstGeom>
        </p:spPr>
        <p:txBody>
          <a:bodyPr wrap="square">
            <a:spAutoFit/>
          </a:bodyPr>
          <a:lstStyle/>
          <a:p>
            <a:pPr algn="ctr"/>
            <a:r>
              <a:rPr lang="es-ES_tradnl" sz="3600" dirty="0"/>
              <a:t>Si sabes y </a:t>
            </a:r>
            <a:r>
              <a:rPr lang="es-ES_tradnl" sz="3600" dirty="0" smtClean="0"/>
              <a:t>difundís que</a:t>
            </a:r>
          </a:p>
          <a:p>
            <a:pPr algn="ctr"/>
            <a:endParaRPr lang="es-ES_tradnl" sz="3600" dirty="0" smtClean="0"/>
          </a:p>
          <a:p>
            <a:pPr algn="ctr"/>
            <a:endParaRPr lang="es-ES_tradnl" sz="3600" dirty="0"/>
          </a:p>
          <a:p>
            <a:pPr algn="ctr"/>
            <a:r>
              <a:rPr lang="es-ES" sz="3600" dirty="0" smtClean="0"/>
              <a:t>L</a:t>
            </a:r>
            <a:r>
              <a:rPr lang="es-ES_tradnl" sz="3600" dirty="0" smtClean="0"/>
              <a:t>as mujeres con infarto pueden tener otros síntomas además del dolor de pecho, </a:t>
            </a:r>
            <a:r>
              <a:rPr lang="es-ES_tradnl" sz="3600" dirty="0"/>
              <a:t/>
            </a:r>
            <a:br>
              <a:rPr lang="es-ES_tradnl" sz="3600" dirty="0"/>
            </a:br>
            <a:endParaRPr lang="es-ES_tradnl" sz="3600" dirty="0" smtClean="0"/>
          </a:p>
          <a:p>
            <a:pPr algn="ctr"/>
            <a:endParaRPr lang="es-ES_tradnl" sz="3600" dirty="0"/>
          </a:p>
          <a:p>
            <a:pPr algn="ctr"/>
            <a:endParaRPr lang="es-ES_tradnl" sz="3600" dirty="0" smtClean="0"/>
          </a:p>
          <a:p>
            <a:pPr algn="ctr"/>
            <a:r>
              <a:rPr lang="es-ES_tradnl" sz="4800" dirty="0" smtClean="0"/>
              <a:t>vos </a:t>
            </a:r>
            <a:r>
              <a:rPr lang="es-ES_tradnl" sz="4800" dirty="0"/>
              <a:t>estas salvando vidas. </a:t>
            </a:r>
            <a:endParaRPr lang="en-US" sz="4800" dirty="0"/>
          </a:p>
        </p:txBody>
      </p:sp>
    </p:spTree>
    <p:extLst>
      <p:ext uri="{BB962C8B-B14F-4D97-AF65-F5344CB8AC3E}">
        <p14:creationId xmlns:p14="http://schemas.microsoft.com/office/powerpoint/2010/main" val="33201030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9900" y="750507"/>
            <a:ext cx="8465776" cy="4708982"/>
          </a:xfrm>
          <a:prstGeom prst="rect">
            <a:avLst/>
          </a:prstGeom>
        </p:spPr>
        <p:txBody>
          <a:bodyPr wrap="square">
            <a:spAutoFit/>
          </a:bodyPr>
          <a:lstStyle/>
          <a:p>
            <a:pPr algn="ctr"/>
            <a:r>
              <a:rPr lang="es-ES_tradnl" sz="3600" dirty="0"/>
              <a:t>Si sabes y </a:t>
            </a:r>
            <a:r>
              <a:rPr lang="es-ES_tradnl" sz="3600" dirty="0" smtClean="0"/>
              <a:t>difundís que</a:t>
            </a:r>
          </a:p>
          <a:p>
            <a:pPr algn="ctr"/>
            <a:endParaRPr lang="es-ES_tradnl" sz="3600" dirty="0" smtClean="0"/>
          </a:p>
          <a:p>
            <a:pPr algn="ctr"/>
            <a:endParaRPr lang="es-ES_tradnl" sz="3600" dirty="0"/>
          </a:p>
          <a:p>
            <a:pPr algn="ctr"/>
            <a:r>
              <a:rPr lang="es-ES" sz="3600" dirty="0" smtClean="0"/>
              <a:t>L</a:t>
            </a:r>
            <a:r>
              <a:rPr lang="es-ES_tradnl" sz="3600" dirty="0" smtClean="0"/>
              <a:t>as mujeres pueden tener enfermedades cardiovasculares</a:t>
            </a:r>
          </a:p>
          <a:p>
            <a:pPr algn="ctr"/>
            <a:endParaRPr lang="es-ES_tradnl" sz="3600" dirty="0"/>
          </a:p>
          <a:p>
            <a:pPr algn="ctr"/>
            <a:endParaRPr lang="es-ES_tradnl" sz="3600" dirty="0" smtClean="0"/>
          </a:p>
          <a:p>
            <a:pPr algn="ctr"/>
            <a:r>
              <a:rPr lang="es-ES_tradnl" sz="4800" dirty="0" smtClean="0"/>
              <a:t>vos </a:t>
            </a:r>
            <a:r>
              <a:rPr lang="es-ES_tradnl" sz="4800" dirty="0"/>
              <a:t>estas salvando vidas. </a:t>
            </a:r>
            <a:endParaRPr lang="en-US" sz="4800" dirty="0"/>
          </a:p>
        </p:txBody>
      </p:sp>
    </p:spTree>
    <p:extLst>
      <p:ext uri="{BB962C8B-B14F-4D97-AF65-F5344CB8AC3E}">
        <p14:creationId xmlns:p14="http://schemas.microsoft.com/office/powerpoint/2010/main" val="27951681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000502" y="4999340"/>
            <a:ext cx="6464774" cy="1384995"/>
          </a:xfrm>
          <a:prstGeom prst="rect">
            <a:avLst/>
          </a:prstGeom>
          <a:noFill/>
        </p:spPr>
        <p:txBody>
          <a:bodyPr wrap="square" rtlCol="0">
            <a:spAutoFit/>
          </a:bodyPr>
          <a:lstStyle/>
          <a:p>
            <a:pPr algn="ctr"/>
            <a:r>
              <a:rPr lang="en-US" sz="2800" dirty="0" smtClean="0"/>
              <a:t>@</a:t>
            </a:r>
            <a:r>
              <a:rPr lang="en-US" sz="2800" dirty="0" err="1" smtClean="0"/>
              <a:t>FlorRolandi</a:t>
            </a:r>
            <a:endParaRPr lang="en-US" sz="2800" dirty="0" smtClean="0"/>
          </a:p>
          <a:p>
            <a:pPr algn="ctr"/>
            <a:r>
              <a:rPr lang="en-US" sz="2800" dirty="0" smtClean="0"/>
              <a:t>Facebook://</a:t>
            </a:r>
            <a:r>
              <a:rPr lang="en-US" sz="2800" dirty="0" err="1" smtClean="0"/>
              <a:t>TuCorazónEnSerio</a:t>
            </a:r>
            <a:endParaRPr lang="en-US" sz="2800" dirty="0" smtClean="0"/>
          </a:p>
          <a:p>
            <a:pPr algn="ctr"/>
            <a:r>
              <a:rPr lang="es-ES" sz="2800" dirty="0" smtClean="0"/>
              <a:t>F</a:t>
            </a:r>
            <a:r>
              <a:rPr lang="en-US" sz="2800" dirty="0" err="1" smtClean="0"/>
              <a:t>undacioncardiologica.org.ar</a:t>
            </a:r>
            <a:endParaRPr lang="en-US" sz="2800" dirty="0" smtClean="0"/>
          </a:p>
        </p:txBody>
      </p:sp>
      <p:pic>
        <p:nvPicPr>
          <p:cNvPr id="5" name="Imagen 4"/>
          <p:cNvPicPr>
            <a:picLocks noChangeAspect="1"/>
          </p:cNvPicPr>
          <p:nvPr/>
        </p:nvPicPr>
        <p:blipFill>
          <a:blip r:embed="rId2"/>
          <a:stretch>
            <a:fillRect/>
          </a:stretch>
        </p:blipFill>
        <p:spPr>
          <a:xfrm>
            <a:off x="1633293" y="1364014"/>
            <a:ext cx="3251628" cy="3269693"/>
          </a:xfrm>
          <a:prstGeom prst="rect">
            <a:avLst/>
          </a:prstGeom>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361" y="1772486"/>
            <a:ext cx="2464915" cy="249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095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fractura-de-tierra.jpg"/>
          <p:cNvPicPr>
            <a:picLocks noChangeAspect="1"/>
          </p:cNvPicPr>
          <p:nvPr/>
        </p:nvPicPr>
        <p:blipFill rotWithShape="1">
          <a:blip r:embed="rId3">
            <a:lum bright="70000" contrast="-70000"/>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 t="33988" r="53152" b="25231"/>
          <a:stretch/>
        </p:blipFill>
        <p:spPr>
          <a:xfrm>
            <a:off x="0" y="1135384"/>
            <a:ext cx="4284000" cy="5043256"/>
          </a:xfrm>
          <a:prstGeom prst="rect">
            <a:avLst/>
          </a:prstGeom>
        </p:spPr>
      </p:pic>
      <p:grpSp>
        <p:nvGrpSpPr>
          <p:cNvPr id="9" name="Agrupar 8"/>
          <p:cNvGrpSpPr/>
          <p:nvPr/>
        </p:nvGrpSpPr>
        <p:grpSpPr>
          <a:xfrm>
            <a:off x="365607" y="2194584"/>
            <a:ext cx="3252032" cy="4064000"/>
            <a:chOff x="596048" y="-639276"/>
            <a:chExt cx="3252032" cy="4064000"/>
          </a:xfrm>
        </p:grpSpPr>
        <p:graphicFrame>
          <p:nvGraphicFramePr>
            <p:cNvPr id="7" name="Gráfico 6"/>
            <p:cNvGraphicFramePr/>
            <p:nvPr>
              <p:extLst>
                <p:ext uri="{D42A27DB-BD31-4B8C-83A1-F6EECF244321}">
                  <p14:modId xmlns:p14="http://schemas.microsoft.com/office/powerpoint/2010/main" val="572125670"/>
                </p:ext>
              </p:extLst>
            </p:nvPr>
          </p:nvGraphicFramePr>
          <p:xfrm>
            <a:off x="596048" y="-639276"/>
            <a:ext cx="3252032" cy="4064000"/>
          </p:xfrm>
          <a:graphic>
            <a:graphicData uri="http://schemas.openxmlformats.org/drawingml/2006/chart">
              <c:chart xmlns:c="http://schemas.openxmlformats.org/drawingml/2006/chart" xmlns:r="http://schemas.openxmlformats.org/officeDocument/2006/relationships" r:id="rId5"/>
            </a:graphicData>
          </a:graphic>
        </p:graphicFrame>
        <p:pic>
          <p:nvPicPr>
            <p:cNvPr id="8" name="Imagen 7" descr="551747_515817431769115_306890282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574" y="1919350"/>
              <a:ext cx="594700" cy="560987"/>
            </a:xfrm>
            <a:prstGeom prst="rect">
              <a:avLst/>
            </a:prstGeom>
          </p:spPr>
        </p:pic>
      </p:grpSp>
      <p:sp>
        <p:nvSpPr>
          <p:cNvPr id="12" name="CuadroTexto 11"/>
          <p:cNvSpPr txBox="1"/>
          <p:nvPr/>
        </p:nvSpPr>
        <p:spPr>
          <a:xfrm>
            <a:off x="582707" y="296174"/>
            <a:ext cx="7978588" cy="461665"/>
          </a:xfrm>
          <a:prstGeom prst="rect">
            <a:avLst/>
          </a:prstGeom>
          <a:noFill/>
        </p:spPr>
        <p:txBody>
          <a:bodyPr wrap="square" rtlCol="0">
            <a:spAutoFit/>
          </a:bodyPr>
          <a:lstStyle/>
          <a:p>
            <a:pPr algn="ctr"/>
            <a:r>
              <a:rPr lang="es-ES_tradnl" sz="2400" b="1" dirty="0" smtClean="0"/>
              <a:t>Muertes por causa cardiovascular y por cáncer según..</a:t>
            </a:r>
            <a:endParaRPr lang="es-ES_tradnl" sz="2400" b="1" dirty="0"/>
          </a:p>
        </p:txBody>
      </p:sp>
      <p:sp>
        <p:nvSpPr>
          <p:cNvPr id="14" name="CuadroTexto 13"/>
          <p:cNvSpPr txBox="1"/>
          <p:nvPr/>
        </p:nvSpPr>
        <p:spPr>
          <a:xfrm>
            <a:off x="736630" y="1135385"/>
            <a:ext cx="2283192" cy="830997"/>
          </a:xfrm>
          <a:prstGeom prst="rect">
            <a:avLst/>
          </a:prstGeom>
          <a:noFill/>
        </p:spPr>
        <p:txBody>
          <a:bodyPr wrap="square" rtlCol="0">
            <a:spAutoFit/>
          </a:bodyPr>
          <a:lstStyle/>
          <a:p>
            <a:pPr algn="ctr"/>
            <a:r>
              <a:rPr lang="es-ES_tradnl" sz="2400" b="1" dirty="0" smtClean="0"/>
              <a:t>Percepción (encuesta)</a:t>
            </a:r>
            <a:endParaRPr lang="es-ES_tradnl" sz="2400" b="1" dirty="0"/>
          </a:p>
        </p:txBody>
      </p:sp>
      <p:sp>
        <p:nvSpPr>
          <p:cNvPr id="16" name="Rectángulo 15"/>
          <p:cNvSpPr/>
          <p:nvPr/>
        </p:nvSpPr>
        <p:spPr>
          <a:xfrm>
            <a:off x="582707" y="6365372"/>
            <a:ext cx="2353529" cy="338554"/>
          </a:xfrm>
          <a:prstGeom prst="rect">
            <a:avLst/>
          </a:prstGeom>
        </p:spPr>
        <p:txBody>
          <a:bodyPr wrap="none">
            <a:spAutoFit/>
          </a:bodyPr>
          <a:lstStyle/>
          <a:p>
            <a:pPr algn="r"/>
            <a:r>
              <a:rPr lang="es-ES_tradnl" sz="1600" dirty="0" err="1"/>
              <a:t>Eur</a:t>
            </a:r>
            <a:r>
              <a:rPr lang="es-ES_tradnl" sz="1600" dirty="0"/>
              <a:t> </a:t>
            </a:r>
            <a:r>
              <a:rPr lang="es-ES_tradnl" sz="1600" dirty="0" err="1"/>
              <a:t>Heart</a:t>
            </a:r>
            <a:r>
              <a:rPr lang="es-ES_tradnl" sz="1600" dirty="0"/>
              <a:t> J </a:t>
            </a:r>
            <a:r>
              <a:rPr lang="es-ES_tradnl" sz="1600" dirty="0" smtClean="0"/>
              <a:t>2007;A:</a:t>
            </a:r>
            <a:r>
              <a:rPr lang="es-ES" sz="1600" dirty="0" smtClean="0"/>
              <a:t>82824</a:t>
            </a:r>
            <a:r>
              <a:rPr lang="es-ES_tradnl" sz="1600" dirty="0" smtClean="0"/>
              <a:t>. </a:t>
            </a:r>
            <a:endParaRPr lang="en-US" sz="1600" dirty="0"/>
          </a:p>
        </p:txBody>
      </p:sp>
    </p:spTree>
    <p:extLst>
      <p:ext uri="{BB962C8B-B14F-4D97-AF65-F5344CB8AC3E}">
        <p14:creationId xmlns:p14="http://schemas.microsoft.com/office/powerpoint/2010/main" val="38735421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4048" y="1501861"/>
            <a:ext cx="8369574" cy="4100979"/>
          </a:xfrm>
          <a:prstGeom prst="rect">
            <a:avLst/>
          </a:prstGeom>
          <a:blipFill rotWithShape="1">
            <a:blip r:embed="rId3">
              <a:alphaModFix amt="5000"/>
            </a:blip>
            <a:tile tx="0" ty="0" sx="100000" sy="100000" flip="none" algn="tl"/>
          </a:blipFill>
          <a:ln w="6350" cmpd="sng">
            <a:solidFill>
              <a:schemeClr val="bg1">
                <a:lumMod val="50000"/>
              </a:schemeClr>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aphicFrame>
        <p:nvGraphicFramePr>
          <p:cNvPr id="5" name="Gráfico 4"/>
          <p:cNvGraphicFramePr/>
          <p:nvPr>
            <p:extLst>
              <p:ext uri="{D42A27DB-BD31-4B8C-83A1-F6EECF244321}">
                <p14:modId xmlns:p14="http://schemas.microsoft.com/office/powerpoint/2010/main" val="2432536664"/>
              </p:ext>
            </p:extLst>
          </p:nvPr>
        </p:nvGraphicFramePr>
        <p:xfrm>
          <a:off x="791882" y="1865343"/>
          <a:ext cx="7440706" cy="3578412"/>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5"/>
          <p:cNvSpPr txBox="1"/>
          <p:nvPr/>
        </p:nvSpPr>
        <p:spPr>
          <a:xfrm>
            <a:off x="582707" y="527007"/>
            <a:ext cx="7978588" cy="461665"/>
          </a:xfrm>
          <a:prstGeom prst="rect">
            <a:avLst/>
          </a:prstGeom>
          <a:noFill/>
        </p:spPr>
        <p:txBody>
          <a:bodyPr wrap="square" rtlCol="0">
            <a:spAutoFit/>
          </a:bodyPr>
          <a:lstStyle/>
          <a:p>
            <a:pPr algn="ctr"/>
            <a:r>
              <a:rPr lang="es-ES" sz="2400" b="1" dirty="0" smtClean="0"/>
              <a:t>Mueren más mujeres que hombres por causa cardiovascular</a:t>
            </a:r>
            <a:endParaRPr lang="es-ES" sz="2400" b="1" dirty="0"/>
          </a:p>
        </p:txBody>
      </p:sp>
      <p:sp>
        <p:nvSpPr>
          <p:cNvPr id="7" name="CuadroTexto 6"/>
          <p:cNvSpPr txBox="1"/>
          <p:nvPr/>
        </p:nvSpPr>
        <p:spPr>
          <a:xfrm>
            <a:off x="867323" y="6122771"/>
            <a:ext cx="7978588" cy="584776"/>
          </a:xfrm>
          <a:prstGeom prst="rect">
            <a:avLst/>
          </a:prstGeom>
          <a:noFill/>
        </p:spPr>
        <p:txBody>
          <a:bodyPr wrap="square" rtlCol="0">
            <a:spAutoFit/>
          </a:bodyPr>
          <a:lstStyle/>
          <a:p>
            <a:pPr algn="r"/>
            <a:r>
              <a:rPr lang="es-ES" sz="1600" dirty="0" smtClean="0"/>
              <a:t>Dirección de Estadísticas e Información en Salud</a:t>
            </a:r>
          </a:p>
          <a:p>
            <a:pPr algn="r"/>
            <a:r>
              <a:rPr lang="es-ES" sz="1600" dirty="0" smtClean="0"/>
              <a:t>Ministerio de Salud de la Nación. </a:t>
            </a:r>
            <a:r>
              <a:rPr lang="es-ES" sz="1600" dirty="0" err="1" smtClean="0"/>
              <a:t>www.deis.gov.ar</a:t>
            </a:r>
            <a:endParaRPr lang="es-ES" sz="1600" dirty="0"/>
          </a:p>
        </p:txBody>
      </p:sp>
    </p:spTree>
    <p:extLst>
      <p:ext uri="{BB962C8B-B14F-4D97-AF65-F5344CB8AC3E}">
        <p14:creationId xmlns:p14="http://schemas.microsoft.com/office/powerpoint/2010/main" val="324751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fractura-de-tierra.jpg"/>
          <p:cNvPicPr>
            <a:picLocks noChangeAspect="1"/>
          </p:cNvPicPr>
          <p:nvPr/>
        </p:nvPicPr>
        <p:blipFill rotWithShape="1">
          <a:blip r:embed="rId3">
            <a:lum bright="70000" contrast="-70000"/>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3988" b="25231"/>
          <a:stretch/>
        </p:blipFill>
        <p:spPr>
          <a:xfrm>
            <a:off x="0" y="1135384"/>
            <a:ext cx="9144000" cy="5043256"/>
          </a:xfrm>
          <a:prstGeom prst="rect">
            <a:avLst/>
          </a:prstGeom>
        </p:spPr>
      </p:pic>
      <p:grpSp>
        <p:nvGrpSpPr>
          <p:cNvPr id="5" name="Agrupar 4"/>
          <p:cNvGrpSpPr/>
          <p:nvPr/>
        </p:nvGrpSpPr>
        <p:grpSpPr>
          <a:xfrm>
            <a:off x="5695201" y="2194584"/>
            <a:ext cx="3252032" cy="4064000"/>
            <a:chOff x="-885462" y="-793226"/>
            <a:chExt cx="3252032" cy="4064000"/>
          </a:xfrm>
        </p:grpSpPr>
        <p:graphicFrame>
          <p:nvGraphicFramePr>
            <p:cNvPr id="2" name="Gráfico 1"/>
            <p:cNvGraphicFramePr/>
            <p:nvPr>
              <p:extLst>
                <p:ext uri="{D42A27DB-BD31-4B8C-83A1-F6EECF244321}">
                  <p14:modId xmlns:p14="http://schemas.microsoft.com/office/powerpoint/2010/main" val="1605217207"/>
                </p:ext>
              </p:extLst>
            </p:nvPr>
          </p:nvGraphicFramePr>
          <p:xfrm>
            <a:off x="-885462" y="-793226"/>
            <a:ext cx="3252032" cy="4064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Imagen 2" descr="551747_515817431769115_306890282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32" y="1682092"/>
              <a:ext cx="683015" cy="644295"/>
            </a:xfrm>
            <a:prstGeom prst="rect">
              <a:avLst/>
            </a:prstGeom>
          </p:spPr>
        </p:pic>
      </p:grpSp>
      <p:grpSp>
        <p:nvGrpSpPr>
          <p:cNvPr id="9" name="Agrupar 8"/>
          <p:cNvGrpSpPr/>
          <p:nvPr/>
        </p:nvGrpSpPr>
        <p:grpSpPr>
          <a:xfrm>
            <a:off x="365607" y="2194584"/>
            <a:ext cx="3252032" cy="4064000"/>
            <a:chOff x="596048" y="-639276"/>
            <a:chExt cx="3252032" cy="4064000"/>
          </a:xfrm>
        </p:grpSpPr>
        <p:graphicFrame>
          <p:nvGraphicFramePr>
            <p:cNvPr id="7" name="Gráfico 6"/>
            <p:cNvGraphicFramePr/>
            <p:nvPr>
              <p:extLst>
                <p:ext uri="{D42A27DB-BD31-4B8C-83A1-F6EECF244321}">
                  <p14:modId xmlns:p14="http://schemas.microsoft.com/office/powerpoint/2010/main" val="1755820424"/>
                </p:ext>
              </p:extLst>
            </p:nvPr>
          </p:nvGraphicFramePr>
          <p:xfrm>
            <a:off x="596048" y="-639276"/>
            <a:ext cx="3252032" cy="4064000"/>
          </p:xfrm>
          <a:graphic>
            <a:graphicData uri="http://schemas.openxmlformats.org/drawingml/2006/chart">
              <c:chart xmlns:c="http://schemas.openxmlformats.org/drawingml/2006/chart" xmlns:r="http://schemas.openxmlformats.org/officeDocument/2006/relationships" r:id="rId7"/>
            </a:graphicData>
          </a:graphic>
        </p:graphicFrame>
        <p:pic>
          <p:nvPicPr>
            <p:cNvPr id="8" name="Imagen 7" descr="551747_515817431769115_306890282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574" y="1919350"/>
              <a:ext cx="594700" cy="560987"/>
            </a:xfrm>
            <a:prstGeom prst="rect">
              <a:avLst/>
            </a:prstGeom>
          </p:spPr>
        </p:pic>
      </p:grpSp>
      <p:sp>
        <p:nvSpPr>
          <p:cNvPr id="12" name="CuadroTexto 11"/>
          <p:cNvSpPr txBox="1"/>
          <p:nvPr/>
        </p:nvSpPr>
        <p:spPr>
          <a:xfrm>
            <a:off x="582707" y="296174"/>
            <a:ext cx="7978588" cy="461665"/>
          </a:xfrm>
          <a:prstGeom prst="rect">
            <a:avLst/>
          </a:prstGeom>
          <a:noFill/>
        </p:spPr>
        <p:txBody>
          <a:bodyPr wrap="square" rtlCol="0">
            <a:spAutoFit/>
          </a:bodyPr>
          <a:lstStyle/>
          <a:p>
            <a:pPr algn="ctr"/>
            <a:r>
              <a:rPr lang="es-ES_tradnl" sz="2400" b="1" dirty="0" smtClean="0"/>
              <a:t>Muertes por causa cardiovascular y por cáncer según..</a:t>
            </a:r>
            <a:endParaRPr lang="es-ES_tradnl" sz="2400" b="1" dirty="0"/>
          </a:p>
        </p:txBody>
      </p:sp>
      <p:sp>
        <p:nvSpPr>
          <p:cNvPr id="13" name="CuadroTexto 12"/>
          <p:cNvSpPr txBox="1"/>
          <p:nvPr/>
        </p:nvSpPr>
        <p:spPr>
          <a:xfrm>
            <a:off x="5634861" y="1135384"/>
            <a:ext cx="3252032" cy="830997"/>
          </a:xfrm>
          <a:prstGeom prst="rect">
            <a:avLst/>
          </a:prstGeom>
          <a:noFill/>
        </p:spPr>
        <p:txBody>
          <a:bodyPr wrap="square" rtlCol="0">
            <a:spAutoFit/>
          </a:bodyPr>
          <a:lstStyle/>
          <a:p>
            <a:pPr algn="ctr"/>
            <a:r>
              <a:rPr lang="es-ES_tradnl" sz="2400" b="1" dirty="0" smtClean="0"/>
              <a:t>Realidad             (estadísticas vitales)</a:t>
            </a:r>
            <a:endParaRPr lang="es-ES_tradnl" sz="2400" b="1" dirty="0"/>
          </a:p>
        </p:txBody>
      </p:sp>
      <p:sp>
        <p:nvSpPr>
          <p:cNvPr id="15" name="CuadroTexto 14"/>
          <p:cNvSpPr txBox="1"/>
          <p:nvPr/>
        </p:nvSpPr>
        <p:spPr>
          <a:xfrm>
            <a:off x="968645" y="6384615"/>
            <a:ext cx="7978588" cy="338554"/>
          </a:xfrm>
          <a:prstGeom prst="rect">
            <a:avLst/>
          </a:prstGeom>
          <a:noFill/>
        </p:spPr>
        <p:txBody>
          <a:bodyPr wrap="square" rtlCol="0">
            <a:spAutoFit/>
          </a:bodyPr>
          <a:lstStyle/>
          <a:p>
            <a:pPr algn="r"/>
            <a:r>
              <a:rPr lang="es-ES" sz="1600" dirty="0" smtClean="0"/>
              <a:t>Ministerio de Salud de la Nación.</a:t>
            </a:r>
            <a:endParaRPr lang="es-ES" sz="1600" dirty="0"/>
          </a:p>
        </p:txBody>
      </p:sp>
      <p:sp>
        <p:nvSpPr>
          <p:cNvPr id="16" name="Rectángulo 15"/>
          <p:cNvSpPr/>
          <p:nvPr/>
        </p:nvSpPr>
        <p:spPr>
          <a:xfrm>
            <a:off x="573069" y="6384615"/>
            <a:ext cx="2353529" cy="338554"/>
          </a:xfrm>
          <a:prstGeom prst="rect">
            <a:avLst/>
          </a:prstGeom>
        </p:spPr>
        <p:txBody>
          <a:bodyPr wrap="none">
            <a:spAutoFit/>
          </a:bodyPr>
          <a:lstStyle/>
          <a:p>
            <a:pPr algn="r"/>
            <a:r>
              <a:rPr lang="es-ES_tradnl" sz="1600" dirty="0" err="1"/>
              <a:t>Eur</a:t>
            </a:r>
            <a:r>
              <a:rPr lang="es-ES_tradnl" sz="1600" dirty="0"/>
              <a:t> </a:t>
            </a:r>
            <a:r>
              <a:rPr lang="es-ES_tradnl" sz="1600" dirty="0" err="1"/>
              <a:t>Heart</a:t>
            </a:r>
            <a:r>
              <a:rPr lang="es-ES_tradnl" sz="1600" dirty="0"/>
              <a:t> J </a:t>
            </a:r>
            <a:r>
              <a:rPr lang="es-ES_tradnl" sz="1600" dirty="0" smtClean="0"/>
              <a:t>2007;A:</a:t>
            </a:r>
            <a:r>
              <a:rPr lang="es-ES" sz="1600" dirty="0" smtClean="0"/>
              <a:t>82824</a:t>
            </a:r>
            <a:r>
              <a:rPr lang="es-ES_tradnl" sz="1600" dirty="0" smtClean="0"/>
              <a:t>. </a:t>
            </a:r>
            <a:endParaRPr lang="en-US" sz="1600" dirty="0"/>
          </a:p>
        </p:txBody>
      </p:sp>
      <p:sp>
        <p:nvSpPr>
          <p:cNvPr id="17" name="CuadroTexto 16"/>
          <p:cNvSpPr txBox="1"/>
          <p:nvPr/>
        </p:nvSpPr>
        <p:spPr>
          <a:xfrm>
            <a:off x="736630" y="1135385"/>
            <a:ext cx="2283192" cy="830997"/>
          </a:xfrm>
          <a:prstGeom prst="rect">
            <a:avLst/>
          </a:prstGeom>
          <a:noFill/>
        </p:spPr>
        <p:txBody>
          <a:bodyPr wrap="square" rtlCol="0">
            <a:spAutoFit/>
          </a:bodyPr>
          <a:lstStyle/>
          <a:p>
            <a:pPr algn="ctr"/>
            <a:r>
              <a:rPr lang="es-ES_tradnl" sz="2400" b="1" dirty="0" smtClean="0"/>
              <a:t>Percepción (encuesta)</a:t>
            </a:r>
            <a:endParaRPr lang="es-ES_tradnl" sz="2400" b="1" dirty="0"/>
          </a:p>
        </p:txBody>
      </p:sp>
    </p:spTree>
    <p:extLst>
      <p:ext uri="{BB962C8B-B14F-4D97-AF65-F5344CB8AC3E}">
        <p14:creationId xmlns:p14="http://schemas.microsoft.com/office/powerpoint/2010/main" val="35853678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5198" y="2020597"/>
            <a:ext cx="8329184" cy="4339650"/>
          </a:xfrm>
          <a:prstGeom prst="rect">
            <a:avLst/>
          </a:prstGeom>
        </p:spPr>
        <p:txBody>
          <a:bodyPr wrap="square">
            <a:spAutoFit/>
          </a:bodyPr>
          <a:lstStyle/>
          <a:p>
            <a:r>
              <a:rPr lang="es-ES_tradnl" sz="2000" dirty="0">
                <a:latin typeface="Times New Roman"/>
                <a:cs typeface="Times New Roman"/>
              </a:rPr>
              <a:t>Deseo que esta triste historia que voy a contar sirva como advertencia para que "nunca más" suceda. Mi hija Ana, de tan sólo 39 años, murió de un ataque cardíaco. Una pérdida irreparable y absurda a la que no nos podemos resignar. Comenzó con un fuerte dolor </a:t>
            </a:r>
            <a:r>
              <a:rPr lang="es-ES_tradnl" sz="2000" dirty="0" smtClean="0">
                <a:latin typeface="Times New Roman"/>
                <a:cs typeface="Times New Roman"/>
              </a:rPr>
              <a:t>estomacal</a:t>
            </a:r>
            <a:r>
              <a:rPr lang="es-ES" sz="2000" dirty="0" smtClean="0">
                <a:latin typeface="Times New Roman"/>
                <a:cs typeface="Times New Roman"/>
              </a:rPr>
              <a:t>… </a:t>
            </a:r>
          </a:p>
          <a:p>
            <a:endParaRPr lang="es-ES" sz="2000" dirty="0">
              <a:latin typeface="Times New Roman"/>
              <a:cs typeface="Times New Roman"/>
            </a:endParaRPr>
          </a:p>
          <a:p>
            <a:r>
              <a:rPr lang="es-ES_tradnl" sz="2000" dirty="0" smtClean="0">
                <a:latin typeface="Times New Roman"/>
                <a:cs typeface="Times New Roman"/>
              </a:rPr>
              <a:t>Ana </a:t>
            </a:r>
            <a:r>
              <a:rPr lang="es-ES_tradnl" sz="2000" dirty="0">
                <a:latin typeface="Times New Roman"/>
                <a:cs typeface="Times New Roman"/>
              </a:rPr>
              <a:t>seguía sintiéndose mal, sumándosele una fuerte transpiración y dolor en ambos brazos, por lo que volví a </a:t>
            </a:r>
            <a:r>
              <a:rPr lang="es-ES_tradnl" sz="2000" dirty="0" smtClean="0">
                <a:latin typeface="Times New Roman"/>
                <a:cs typeface="Times New Roman"/>
              </a:rPr>
              <a:t>llamar, </a:t>
            </a:r>
            <a:r>
              <a:rPr lang="es-ES_tradnl" sz="2000" dirty="0">
                <a:latin typeface="Times New Roman"/>
                <a:cs typeface="Times New Roman"/>
              </a:rPr>
              <a:t>pero esta vez no vinieron. La última llamada la hizo su hijita, que llorando les dijo: "¡Por favor que venga un médico, mi mamá se muere!". </a:t>
            </a:r>
            <a:endParaRPr lang="es-ES_tradnl" sz="2000" dirty="0" smtClean="0">
              <a:latin typeface="Times New Roman"/>
              <a:cs typeface="Times New Roman"/>
            </a:endParaRPr>
          </a:p>
          <a:p>
            <a:endParaRPr lang="es-ES_tradnl" sz="2000" dirty="0">
              <a:latin typeface="Times New Roman"/>
              <a:cs typeface="Times New Roman"/>
            </a:endParaRPr>
          </a:p>
          <a:p>
            <a:r>
              <a:rPr lang="es-ES_tradnl" sz="2000" dirty="0" smtClean="0">
                <a:latin typeface="Times New Roman"/>
                <a:cs typeface="Times New Roman"/>
              </a:rPr>
              <a:t>Al </a:t>
            </a:r>
            <a:r>
              <a:rPr lang="es-ES_tradnl" sz="2000" dirty="0">
                <a:latin typeface="Times New Roman"/>
                <a:cs typeface="Times New Roman"/>
              </a:rPr>
              <a:t>rato llegó la ambulancia, pero ya era tarde. Ana había muerto de un infarto que duró aproximadamente cuatro </a:t>
            </a:r>
            <a:r>
              <a:rPr lang="es-ES_tradnl" sz="2000" dirty="0" smtClean="0">
                <a:latin typeface="Times New Roman"/>
                <a:cs typeface="Times New Roman"/>
              </a:rPr>
              <a:t>horas</a:t>
            </a:r>
            <a:r>
              <a:rPr lang="es-ES" sz="2000" dirty="0" smtClean="0">
                <a:latin typeface="Times New Roman"/>
                <a:cs typeface="Times New Roman"/>
              </a:rPr>
              <a:t>…</a:t>
            </a:r>
            <a:r>
              <a:rPr lang="es-ES_tradnl" sz="2000" dirty="0" smtClean="0">
                <a:latin typeface="Times New Roman"/>
                <a:cs typeface="Times New Roman"/>
              </a:rPr>
              <a:t> </a:t>
            </a:r>
          </a:p>
          <a:p>
            <a:endParaRPr lang="es-ES_tradnl" b="1" dirty="0"/>
          </a:p>
          <a:p>
            <a:r>
              <a:rPr lang="tr-TR" dirty="0" smtClean="0"/>
              <a:t>Marta </a:t>
            </a:r>
            <a:r>
              <a:rPr lang="tr-TR" dirty="0" err="1"/>
              <a:t>Calatayud</a:t>
            </a:r>
            <a:endParaRPr lang="en-US" dirty="0"/>
          </a:p>
        </p:txBody>
      </p:sp>
      <p:pic>
        <p:nvPicPr>
          <p:cNvPr id="5" name="Imagen 4"/>
          <p:cNvPicPr>
            <a:picLocks noChangeAspect="1"/>
          </p:cNvPicPr>
          <p:nvPr/>
        </p:nvPicPr>
        <p:blipFill rotWithShape="1">
          <a:blip r:embed="rId2"/>
          <a:srcRect t="12064" b="78223"/>
          <a:stretch/>
        </p:blipFill>
        <p:spPr>
          <a:xfrm>
            <a:off x="385763" y="404636"/>
            <a:ext cx="8646950" cy="1429425"/>
          </a:xfrm>
          <a:prstGeom prst="rect">
            <a:avLst/>
          </a:prstGeom>
        </p:spPr>
      </p:pic>
    </p:spTree>
    <p:extLst>
      <p:ext uri="{BB962C8B-B14F-4D97-AF65-F5344CB8AC3E}">
        <p14:creationId xmlns:p14="http://schemas.microsoft.com/office/powerpoint/2010/main" val="10751496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28841</TotalTime>
  <Words>762</Words>
  <Application>Microsoft Macintosh PowerPoint</Application>
  <PresentationFormat>Presentación en pantalla (4:3)</PresentationFormat>
  <Paragraphs>154</Paragraphs>
  <Slides>54</Slides>
  <Notes>17</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Test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Test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HWBA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Maria Rolandi</dc:creator>
  <cp:lastModifiedBy>Jose Maria Rolandi</cp:lastModifiedBy>
  <cp:revision>165</cp:revision>
  <dcterms:created xsi:type="dcterms:W3CDTF">2012-09-03T03:26:49Z</dcterms:created>
  <dcterms:modified xsi:type="dcterms:W3CDTF">2015-09-26T19:50:54Z</dcterms:modified>
</cp:coreProperties>
</file>